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4630400" cy="8229600"/>
  <p:notesSz cx="8229600" cy="14630400"/>
  <p:embeddedFontLst>
    <p:embeddedFont>
      <p:font typeface="Playfair Display Semi Bold" panose="020B0604020202020204" charset="0"/>
      <p:regular r:id="rId20"/>
    </p:embeddedFont>
    <p:embeddedFont>
      <p:font typeface="Public San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5" d="100"/>
          <a:sy n="65" d="100"/>
        </p:scale>
        <p:origin x="8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25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11575"/>
            <a:ext cx="14630400" cy="8229600"/>
          </a:xfrm>
          <a:prstGeom prst="rect">
            <a:avLst/>
          </a:prstGeom>
          <a:solidFill>
            <a:srgbClr val="FFFAF6"/>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txBody>
          <a:bodyPr/>
          <a:lstStyle/>
          <a:p>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23150"/>
            <a:ext cx="14630400" cy="8229600"/>
          </a:xfrm>
          <a:prstGeom prst="rect">
            <a:avLst/>
          </a:prstGeom>
          <a:solidFill>
            <a:srgbClr val="FFFAF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280190" y="2147173"/>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4B6981"/>
                </a:solidFill>
                <a:latin typeface="Playfair Display Semi Bold" pitchFamily="34" charset="0"/>
                <a:ea typeface="Playfair Display Semi Bold" pitchFamily="34" charset="-122"/>
                <a:cs typeface="Playfair Display Semi Bold" pitchFamily="34" charset="-120"/>
              </a:rPr>
              <a:t>Visualizing Election Data for a News Company</a:t>
            </a:r>
            <a:endParaRPr lang="en-US" sz="4450" dirty="0"/>
          </a:p>
        </p:txBody>
      </p:sp>
      <p:sp>
        <p:nvSpPr>
          <p:cNvPr id="4" name="Text 1"/>
          <p:cNvSpPr/>
          <p:nvPr/>
        </p:nvSpPr>
        <p:spPr>
          <a:xfrm>
            <a:off x="6280190" y="3904893"/>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A comprehensive multi-zone interactive platform for analysing party and candidate performance across constituencies. This dashboard empowers election analysts and designers with real-time insights, historical trends, and demographic breakdowns to track win/loss margins, re-election patterns, and drill down to constituency-level data with party-wise and alliance-wise seat share visuals.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793790" y="2196822"/>
            <a:ext cx="10021372" cy="708779"/>
          </a:xfrm>
          <a:prstGeom prst="rect">
            <a:avLst/>
          </a:prstGeom>
          <a:noFill/>
          <a:ln/>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Jannath's Module: Voter Demographics</a:t>
            </a:r>
            <a:endParaRPr lang="en-US" sz="4450" dirty="0"/>
          </a:p>
        </p:txBody>
      </p:sp>
      <p:sp>
        <p:nvSpPr>
          <p:cNvPr id="4" name="Text 1"/>
          <p:cNvSpPr/>
          <p:nvPr/>
        </p:nvSpPr>
        <p:spPr>
          <a:xfrm>
            <a:off x="793790" y="3472577"/>
            <a:ext cx="2837736"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Gender-Wise Turnout</a:t>
            </a:r>
            <a:endParaRPr lang="en-US" sz="2200" dirty="0"/>
          </a:p>
        </p:txBody>
      </p:sp>
      <p:sp>
        <p:nvSpPr>
          <p:cNvPr id="5" name="Text 2"/>
          <p:cNvSpPr/>
          <p:nvPr/>
        </p:nvSpPr>
        <p:spPr>
          <a:xfrm>
            <a:off x="793790" y="3962995"/>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Interactive pie chart breaking down voter participation by gender, revealing engagement patterns across male, female, and other categories</a:t>
            </a:r>
            <a:endParaRPr lang="en-US" sz="1750" dirty="0"/>
          </a:p>
        </p:txBody>
      </p:sp>
      <p:sp>
        <p:nvSpPr>
          <p:cNvPr id="6" name="Text 3"/>
          <p:cNvSpPr/>
          <p:nvPr/>
        </p:nvSpPr>
        <p:spPr>
          <a:xfrm>
            <a:off x="5235893" y="34725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Age Group Analysis</a:t>
            </a:r>
            <a:endParaRPr lang="en-US" sz="2200" dirty="0"/>
          </a:p>
        </p:txBody>
      </p:sp>
      <p:sp>
        <p:nvSpPr>
          <p:cNvPr id="7" name="Text 4"/>
          <p:cNvSpPr/>
          <p:nvPr/>
        </p:nvSpPr>
        <p:spPr>
          <a:xfrm>
            <a:off x="5235893" y="3962995"/>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Bar chart visualisation segmenting turnout by age brackets, identifying which demographics are most politically active</a:t>
            </a:r>
            <a:endParaRPr lang="en-US" sz="1750" dirty="0"/>
          </a:p>
        </p:txBody>
      </p:sp>
      <p:sp>
        <p:nvSpPr>
          <p:cNvPr id="8" name="Text 5"/>
          <p:cNvSpPr/>
          <p:nvPr/>
        </p:nvSpPr>
        <p:spPr>
          <a:xfrm>
            <a:off x="9677995" y="3472577"/>
            <a:ext cx="3062407"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Urban vs Rural Patterns</a:t>
            </a:r>
            <a:endParaRPr lang="en-US" sz="2200" dirty="0"/>
          </a:p>
        </p:txBody>
      </p:sp>
      <p:sp>
        <p:nvSpPr>
          <p:cNvPr id="9" name="Text 6"/>
          <p:cNvSpPr/>
          <p:nvPr/>
        </p:nvSpPr>
        <p:spPr>
          <a:xfrm>
            <a:off x="9677995" y="3962995"/>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Heatmap comparing voting behaviour and turnout between urban centres and rural constituencies, highlighting geographic trends</a:t>
            </a:r>
            <a:endParaRPr lang="en-US" sz="1750" dirty="0"/>
          </a:p>
        </p:txBody>
      </p:sp>
      <p:sp>
        <p:nvSpPr>
          <p:cNvPr id="10" name="Text 7"/>
          <p:cNvSpPr/>
          <p:nvPr/>
        </p:nvSpPr>
        <p:spPr>
          <a:xfrm>
            <a:off x="793790" y="566975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This right-section demographic analysis completes Milestone 4 and provides crucial insights into voter composition.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pic>
        <p:nvPicPr>
          <p:cNvPr id="3" name="Image 1" descr="preencoded.png"/>
          <p:cNvPicPr>
            <a:picLocks noChangeAspect="1"/>
          </p:cNvPicPr>
          <p:nvPr/>
        </p:nvPicPr>
        <p:blipFill>
          <a:blip r:embed="rId4"/>
          <a:stretch>
            <a:fillRect/>
          </a:stretch>
        </p:blipFill>
        <p:spPr>
          <a:xfrm>
            <a:off x="793790" y="2503765"/>
            <a:ext cx="7556421" cy="322206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sp>
        <p:nvSpPr>
          <p:cNvPr id="3" name="Text 0"/>
          <p:cNvSpPr/>
          <p:nvPr/>
        </p:nvSpPr>
        <p:spPr>
          <a:xfrm>
            <a:off x="793790" y="87213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Asmitha's Module: Party &amp; Candidate Performance</a:t>
            </a:r>
            <a:endParaRPr lang="en-US" sz="4450" dirty="0"/>
          </a:p>
        </p:txBody>
      </p:sp>
      <p:sp>
        <p:nvSpPr>
          <p:cNvPr id="4" name="Text 1"/>
          <p:cNvSpPr/>
          <p:nvPr/>
        </p:nvSpPr>
        <p:spPr>
          <a:xfrm>
            <a:off x="793790" y="2629853"/>
            <a:ext cx="7556421" cy="850583"/>
          </a:xfrm>
          <a:prstGeom prst="rect">
            <a:avLst/>
          </a:prstGeom>
          <a:noFill/>
          <a:ln/>
        </p:spPr>
        <p:txBody>
          <a:bodyPr wrap="square" lIns="0" tIns="0" rIns="0" bIns="0" rtlCol="0" anchor="t"/>
          <a:lstStyle/>
          <a:p>
            <a:pPr marL="0" indent="0" algn="l">
              <a:lnSpc>
                <a:spcPts val="3300"/>
              </a:lnSpc>
              <a:buNone/>
            </a:pPr>
            <a:r>
              <a:rPr lang="en-US" sz="2650" dirty="0">
                <a:solidFill>
                  <a:srgbClr val="4B6981"/>
                </a:solidFill>
                <a:latin typeface="Playfair Display Semi Bold" pitchFamily="34" charset="0"/>
                <a:ea typeface="Playfair Display Semi Bold" pitchFamily="34" charset="-122"/>
                <a:cs typeface="Playfair Display Semi Bold" pitchFamily="34" charset="-120"/>
              </a:rPr>
              <a:t>Bottom Section: Comprehensive Performance Analysis</a:t>
            </a:r>
            <a:endParaRPr lang="en-US" sz="2650" dirty="0"/>
          </a:p>
        </p:txBody>
      </p:sp>
      <p:sp>
        <p:nvSpPr>
          <p:cNvPr id="5" name="Shape 2"/>
          <p:cNvSpPr/>
          <p:nvPr/>
        </p:nvSpPr>
        <p:spPr>
          <a:xfrm>
            <a:off x="793790" y="3820597"/>
            <a:ext cx="3664744" cy="3536752"/>
          </a:xfrm>
          <a:prstGeom prst="roundRect">
            <a:avLst>
              <a:gd name="adj" fmla="val 2694"/>
            </a:avLst>
          </a:prstGeom>
          <a:solidFill>
            <a:srgbClr val="FFFAF6"/>
          </a:solidFill>
          <a:ln w="30480">
            <a:solidFill>
              <a:srgbClr val="E1C2C2"/>
            </a:solidFill>
            <a:prstDash val="solid"/>
          </a:ln>
          <a:effectLst>
            <a:outerShdw dist="20320" dir="2700000" algn="bl" rotWithShape="0">
              <a:srgbClr val="E1C2C2">
                <a:alpha val="100000"/>
              </a:srgbClr>
            </a:outerShdw>
          </a:effectLst>
        </p:spPr>
        <p:txBody>
          <a:bodyPr/>
          <a:lstStyle/>
          <a:p>
            <a:endParaRPr lang="en-IN"/>
          </a:p>
        </p:txBody>
      </p:sp>
      <p:sp>
        <p:nvSpPr>
          <p:cNvPr id="6" name="Text 3"/>
          <p:cNvSpPr/>
          <p:nvPr/>
        </p:nvSpPr>
        <p:spPr>
          <a:xfrm>
            <a:off x="1051084" y="4077891"/>
            <a:ext cx="3101578"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Party Seats Comparison</a:t>
            </a:r>
            <a:endParaRPr lang="en-US" sz="2200" dirty="0"/>
          </a:p>
        </p:txBody>
      </p:sp>
      <p:sp>
        <p:nvSpPr>
          <p:cNvPr id="7" name="Text 4"/>
          <p:cNvSpPr/>
          <p:nvPr/>
        </p:nvSpPr>
        <p:spPr>
          <a:xfrm>
            <a:off x="1051084" y="4568309"/>
            <a:ext cx="3150156" cy="217741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Stacked bar chart offering side-by-side comparison of seat wins across all parties and alliances, revealing coalition dynamics and majority formations</a:t>
            </a:r>
            <a:endParaRPr lang="en-US" sz="1750" dirty="0"/>
          </a:p>
        </p:txBody>
      </p:sp>
      <p:sp>
        <p:nvSpPr>
          <p:cNvPr id="8" name="Shape 5"/>
          <p:cNvSpPr/>
          <p:nvPr/>
        </p:nvSpPr>
        <p:spPr>
          <a:xfrm>
            <a:off x="4685348" y="3820597"/>
            <a:ext cx="3664863" cy="3536752"/>
          </a:xfrm>
          <a:prstGeom prst="roundRect">
            <a:avLst>
              <a:gd name="adj" fmla="val 2694"/>
            </a:avLst>
          </a:prstGeom>
          <a:solidFill>
            <a:srgbClr val="FFFAF6"/>
          </a:solidFill>
          <a:ln w="30480">
            <a:solidFill>
              <a:srgbClr val="CCC4EC"/>
            </a:solidFill>
            <a:prstDash val="solid"/>
          </a:ln>
          <a:effectLst>
            <a:outerShdw dist="20320" dir="2700000" algn="bl" rotWithShape="0">
              <a:srgbClr val="CCC4EC">
                <a:alpha val="100000"/>
              </a:srgbClr>
            </a:outerShdw>
          </a:effectLst>
        </p:spPr>
        <p:txBody>
          <a:bodyPr/>
          <a:lstStyle/>
          <a:p>
            <a:endParaRPr lang="en-IN"/>
          </a:p>
        </p:txBody>
      </p:sp>
      <p:sp>
        <p:nvSpPr>
          <p:cNvPr id="9" name="Text 6"/>
          <p:cNvSpPr/>
          <p:nvPr/>
        </p:nvSpPr>
        <p:spPr>
          <a:xfrm>
            <a:off x="4942642" y="4077891"/>
            <a:ext cx="3150275" cy="708660"/>
          </a:xfrm>
          <a:prstGeom prst="rect">
            <a:avLst/>
          </a:prstGeom>
          <a:noFill/>
          <a:ln/>
        </p:spPr>
        <p:txBody>
          <a:bodyPr wrap="squar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Candidate Performance Table</a:t>
            </a:r>
            <a:endParaRPr lang="en-US" sz="2200" dirty="0"/>
          </a:p>
        </p:txBody>
      </p:sp>
      <p:sp>
        <p:nvSpPr>
          <p:cNvPr id="10" name="Text 7"/>
          <p:cNvSpPr/>
          <p:nvPr/>
        </p:nvSpPr>
        <p:spPr>
          <a:xfrm>
            <a:off x="4942642" y="4922639"/>
            <a:ext cx="3150275" cy="217741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Detailed tabular view showcasing individual candidate results including total votes received, victory margins, and percentage share</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pic>
        <p:nvPicPr>
          <p:cNvPr id="3" name="Image 1" descr="preencoded.png"/>
          <p:cNvPicPr>
            <a:picLocks noChangeAspect="1"/>
          </p:cNvPicPr>
          <p:nvPr/>
        </p:nvPicPr>
        <p:blipFill>
          <a:blip r:embed="rId4"/>
          <a:stretch>
            <a:fillRect/>
          </a:stretch>
        </p:blipFill>
        <p:spPr>
          <a:xfrm>
            <a:off x="6280190" y="2288262"/>
            <a:ext cx="7041237" cy="365307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939213"/>
          </a:xfrm>
          <a:prstGeom prst="rect">
            <a:avLst/>
          </a:prstGeom>
        </p:spPr>
      </p:pic>
      <p:sp>
        <p:nvSpPr>
          <p:cNvPr id="3" name="Text 0"/>
          <p:cNvSpPr/>
          <p:nvPr/>
        </p:nvSpPr>
        <p:spPr>
          <a:xfrm>
            <a:off x="718661" y="564594"/>
            <a:ext cx="7781925" cy="641747"/>
          </a:xfrm>
          <a:prstGeom prst="rect">
            <a:avLst/>
          </a:prstGeom>
          <a:noFill/>
          <a:ln/>
        </p:spPr>
        <p:txBody>
          <a:bodyPr wrap="none" lIns="0" tIns="0" rIns="0" bIns="0" rtlCol="0" anchor="t"/>
          <a:lstStyle/>
          <a:p>
            <a:pPr marL="0" indent="0" algn="l">
              <a:lnSpc>
                <a:spcPts val="5050"/>
              </a:lnSpc>
              <a:buNone/>
            </a:pPr>
            <a:r>
              <a:rPr lang="en-US" sz="4000" dirty="0">
                <a:solidFill>
                  <a:srgbClr val="4B6981"/>
                </a:solidFill>
                <a:latin typeface="Playfair Display Semi Bold" pitchFamily="34" charset="0"/>
                <a:ea typeface="Playfair Display Semi Bold" pitchFamily="34" charset="-122"/>
                <a:cs typeface="Playfair Display Semi Bold" pitchFamily="34" charset="-120"/>
              </a:rPr>
              <a:t>Dashboard Design &amp; Final Polish</a:t>
            </a:r>
            <a:endParaRPr lang="en-US" sz="4000" dirty="0"/>
          </a:p>
        </p:txBody>
      </p:sp>
      <p:pic>
        <p:nvPicPr>
          <p:cNvPr id="4" name="Image 1" descr="preencoded.png"/>
          <p:cNvPicPr>
            <a:picLocks noChangeAspect="1"/>
          </p:cNvPicPr>
          <p:nvPr/>
        </p:nvPicPr>
        <p:blipFill>
          <a:blip r:embed="rId4"/>
          <a:stretch>
            <a:fillRect/>
          </a:stretch>
        </p:blipFill>
        <p:spPr>
          <a:xfrm>
            <a:off x="718661" y="1745218"/>
            <a:ext cx="4976574" cy="6398419"/>
          </a:xfrm>
          <a:prstGeom prst="rect">
            <a:avLst/>
          </a:prstGeom>
        </p:spPr>
      </p:pic>
      <p:sp>
        <p:nvSpPr>
          <p:cNvPr id="5" name="Text 1"/>
          <p:cNvSpPr/>
          <p:nvPr/>
        </p:nvSpPr>
        <p:spPr>
          <a:xfrm>
            <a:off x="6203871" y="1699022"/>
            <a:ext cx="7715369" cy="328613"/>
          </a:xfrm>
          <a:prstGeom prst="rect">
            <a:avLst/>
          </a:prstGeom>
          <a:noFill/>
          <a:ln/>
        </p:spPr>
        <p:txBody>
          <a:bodyPr wrap="none" lIns="0" tIns="0" rIns="0" bIns="0" rtlCol="0" anchor="t"/>
          <a:lstStyle/>
          <a:p>
            <a:pPr marL="0" indent="0" algn="l">
              <a:lnSpc>
                <a:spcPts val="2550"/>
              </a:lnSpc>
              <a:buNone/>
            </a:pPr>
            <a:endParaRPr lang="en-US" sz="1600" dirty="0"/>
          </a:p>
        </p:txBody>
      </p:sp>
      <p:sp>
        <p:nvSpPr>
          <p:cNvPr id="6" name="Text 2"/>
          <p:cNvSpPr/>
          <p:nvPr/>
        </p:nvSpPr>
        <p:spPr>
          <a:xfrm>
            <a:off x="6203871" y="2232898"/>
            <a:ext cx="3080028" cy="384929"/>
          </a:xfrm>
          <a:prstGeom prst="rect">
            <a:avLst/>
          </a:prstGeom>
          <a:noFill/>
          <a:ln/>
        </p:spPr>
        <p:txBody>
          <a:bodyPr wrap="none" lIns="0" tIns="0" rIns="0" bIns="0" rtlCol="0" anchor="t"/>
          <a:lstStyle/>
          <a:p>
            <a:pPr marL="0" indent="0" algn="l">
              <a:lnSpc>
                <a:spcPts val="3000"/>
              </a:lnSpc>
              <a:buNone/>
            </a:pPr>
            <a:r>
              <a:rPr lang="en-US" sz="2400" dirty="0">
                <a:solidFill>
                  <a:srgbClr val="4B6981"/>
                </a:solidFill>
                <a:latin typeface="Playfair Display Semi Bold" pitchFamily="34" charset="0"/>
                <a:ea typeface="Playfair Display Semi Bold" pitchFamily="34" charset="-122"/>
                <a:cs typeface="Playfair Display Semi Bold" pitchFamily="34" charset="-120"/>
              </a:rPr>
              <a:t>Design Excellence</a:t>
            </a:r>
            <a:endParaRPr lang="en-US" sz="2400" dirty="0"/>
          </a:p>
        </p:txBody>
      </p:sp>
      <p:sp>
        <p:nvSpPr>
          <p:cNvPr id="7" name="Text 3"/>
          <p:cNvSpPr/>
          <p:nvPr/>
        </p:nvSpPr>
        <p:spPr>
          <a:xfrm>
            <a:off x="6203871" y="2823091"/>
            <a:ext cx="7715369" cy="657225"/>
          </a:xfrm>
          <a:prstGeom prst="rect">
            <a:avLst/>
          </a:prstGeom>
          <a:noFill/>
          <a:ln/>
        </p:spPr>
        <p:txBody>
          <a:bodyPr wrap="squar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Asmitha leads the final design refinement phase, ensuring visual consistency, intuitive navigation, and professional aesthetics across all dashboard sections.</a:t>
            </a:r>
            <a:endParaRPr lang="en-US" sz="1600" dirty="0"/>
          </a:p>
        </p:txBody>
      </p:sp>
      <p:sp>
        <p:nvSpPr>
          <p:cNvPr id="8" name="Text 4"/>
          <p:cNvSpPr/>
          <p:nvPr/>
        </p:nvSpPr>
        <p:spPr>
          <a:xfrm>
            <a:off x="6203871" y="3665101"/>
            <a:ext cx="7715369" cy="328613"/>
          </a:xfrm>
          <a:prstGeom prst="rect">
            <a:avLst/>
          </a:prstGeom>
          <a:noFill/>
          <a:ln/>
        </p:spPr>
        <p:txBody>
          <a:bodyPr wrap="none" lIns="0" tIns="0" rIns="0" bIns="0" rtlCol="0" anchor="t"/>
          <a:lstStyle/>
          <a:p>
            <a:pPr marL="0" indent="0" algn="l">
              <a:lnSpc>
                <a:spcPts val="2550"/>
              </a:lnSpc>
              <a:buNone/>
            </a:pPr>
            <a:endParaRPr lang="en-US" sz="1600" dirty="0"/>
          </a:p>
        </p:txBody>
      </p:sp>
      <p:sp>
        <p:nvSpPr>
          <p:cNvPr id="9" name="Text 5"/>
          <p:cNvSpPr/>
          <p:nvPr/>
        </p:nvSpPr>
        <p:spPr>
          <a:xfrm>
            <a:off x="6203871" y="4198977"/>
            <a:ext cx="3179326" cy="384929"/>
          </a:xfrm>
          <a:prstGeom prst="rect">
            <a:avLst/>
          </a:prstGeom>
          <a:noFill/>
          <a:ln/>
        </p:spPr>
        <p:txBody>
          <a:bodyPr wrap="none" lIns="0" tIns="0" rIns="0" bIns="0" rtlCol="0" anchor="t"/>
          <a:lstStyle/>
          <a:p>
            <a:pPr marL="0" indent="0" algn="l">
              <a:lnSpc>
                <a:spcPts val="3000"/>
              </a:lnSpc>
              <a:buNone/>
            </a:pPr>
            <a:r>
              <a:rPr lang="en-US" sz="2400" dirty="0">
                <a:solidFill>
                  <a:srgbClr val="4B6981"/>
                </a:solidFill>
                <a:latin typeface="Playfair Display Semi Bold" pitchFamily="34" charset="0"/>
                <a:ea typeface="Playfair Display Semi Bold" pitchFamily="34" charset="-122"/>
                <a:cs typeface="Playfair Display Semi Bold" pitchFamily="34" charset="-120"/>
              </a:rPr>
              <a:t>User Experience Focus</a:t>
            </a:r>
            <a:endParaRPr lang="en-US" sz="2400" dirty="0"/>
          </a:p>
        </p:txBody>
      </p:sp>
      <p:sp>
        <p:nvSpPr>
          <p:cNvPr id="10" name="Text 6"/>
          <p:cNvSpPr/>
          <p:nvPr/>
        </p:nvSpPr>
        <p:spPr>
          <a:xfrm>
            <a:off x="6203871" y="4789170"/>
            <a:ext cx="7715369" cy="1314450"/>
          </a:xfrm>
          <a:prstGeom prst="rect">
            <a:avLst/>
          </a:prstGeom>
          <a:noFill/>
          <a:ln/>
        </p:spPr>
        <p:txBody>
          <a:bodyPr wrap="squar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Responsive layouts adapt seamlessly across devices, whilst colour coding and conditional formatting guide users' attention to critical insights. The design balances data density with clarity, ensuring analysts can extract insights quickly without cognitive overload.</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31267"/>
          </a:xfrm>
          <a:prstGeom prst="rect">
            <a:avLst/>
          </a:prstGeom>
        </p:spPr>
      </p:pic>
      <p:sp>
        <p:nvSpPr>
          <p:cNvPr id="3" name="Text 0"/>
          <p:cNvSpPr/>
          <p:nvPr/>
        </p:nvSpPr>
        <p:spPr>
          <a:xfrm>
            <a:off x="6208038" y="566976"/>
            <a:ext cx="5155168" cy="644366"/>
          </a:xfrm>
          <a:prstGeom prst="rect">
            <a:avLst/>
          </a:prstGeom>
          <a:noFill/>
          <a:ln/>
        </p:spPr>
        <p:txBody>
          <a:bodyPr wrap="none" lIns="0" tIns="0" rIns="0" bIns="0" rtlCol="0" anchor="t"/>
          <a:lstStyle/>
          <a:p>
            <a:pPr marL="0" indent="0" algn="l">
              <a:lnSpc>
                <a:spcPts val="5050"/>
              </a:lnSpc>
              <a:buNone/>
            </a:pPr>
            <a:r>
              <a:rPr lang="en-US" sz="4050" dirty="0">
                <a:solidFill>
                  <a:srgbClr val="4B6981"/>
                </a:solidFill>
                <a:latin typeface="Playfair Display Semi Bold" pitchFamily="34" charset="0"/>
                <a:ea typeface="Playfair Display Semi Bold" pitchFamily="34" charset="-122"/>
                <a:cs typeface="Playfair Display Semi Bold" pitchFamily="34" charset="-120"/>
              </a:rPr>
              <a:t>Project Deliverables </a:t>
            </a:r>
            <a:endParaRPr lang="en-US" sz="4050" dirty="0"/>
          </a:p>
        </p:txBody>
      </p:sp>
      <p:sp>
        <p:nvSpPr>
          <p:cNvPr id="4" name="Shape 1"/>
          <p:cNvSpPr/>
          <p:nvPr/>
        </p:nvSpPr>
        <p:spPr>
          <a:xfrm>
            <a:off x="6208038" y="1520547"/>
            <a:ext cx="3747254" cy="2852857"/>
          </a:xfrm>
          <a:prstGeom prst="roundRect">
            <a:avLst>
              <a:gd name="adj" fmla="val 3036"/>
            </a:avLst>
          </a:prstGeom>
          <a:solidFill>
            <a:srgbClr val="E1C2C2">
              <a:alpha val="50000"/>
            </a:srgbClr>
          </a:solidFill>
          <a:ln w="7620">
            <a:solidFill>
              <a:srgbClr val="C7A8A8"/>
            </a:solidFill>
            <a:prstDash val="solid"/>
          </a:ln>
          <a:effectLst>
            <a:outerShdw dist="19050" dir="2700000" algn="bl" rotWithShape="0">
              <a:srgbClr val="C7A8A8">
                <a:alpha val="100000"/>
              </a:srgbClr>
            </a:outerShdw>
          </a:effectLst>
        </p:spPr>
        <p:txBody>
          <a:bodyPr/>
          <a:lstStyle/>
          <a:p>
            <a:endParaRPr lang="en-IN"/>
          </a:p>
        </p:txBody>
      </p:sp>
      <p:sp>
        <p:nvSpPr>
          <p:cNvPr id="5" name="Text 2"/>
          <p:cNvSpPr/>
          <p:nvPr/>
        </p:nvSpPr>
        <p:spPr>
          <a:xfrm>
            <a:off x="6421755" y="1734264"/>
            <a:ext cx="2623185" cy="322183"/>
          </a:xfrm>
          <a:prstGeom prst="rect">
            <a:avLst/>
          </a:prstGeom>
          <a:noFill/>
          <a:ln/>
        </p:spPr>
        <p:txBody>
          <a:bodyPr wrap="none" lIns="0" tIns="0" rIns="0" bIns="0" rtlCol="0" anchor="t"/>
          <a:lstStyle/>
          <a:p>
            <a:pPr marL="0" indent="0" algn="l">
              <a:lnSpc>
                <a:spcPts val="2500"/>
              </a:lnSpc>
              <a:buNone/>
            </a:pPr>
            <a:r>
              <a:rPr lang="en-US" sz="2000" dirty="0">
                <a:solidFill>
                  <a:srgbClr val="000000"/>
                </a:solidFill>
                <a:latin typeface="Playfair Display Semi Bold" pitchFamily="34" charset="0"/>
                <a:ea typeface="Playfair Display Semi Bold" pitchFamily="34" charset="-122"/>
                <a:cs typeface="Playfair Display Semi Bold" pitchFamily="34" charset="-120"/>
              </a:rPr>
              <a:t>Interactive Dashboard</a:t>
            </a:r>
            <a:endParaRPr lang="en-US" sz="2000" dirty="0"/>
          </a:p>
        </p:txBody>
      </p:sp>
      <p:sp>
        <p:nvSpPr>
          <p:cNvPr id="6" name="Text 3"/>
          <p:cNvSpPr/>
          <p:nvPr/>
        </p:nvSpPr>
        <p:spPr>
          <a:xfrm>
            <a:off x="6421755" y="2180153"/>
            <a:ext cx="3319820" cy="1979533"/>
          </a:xfrm>
          <a:prstGeom prst="rect">
            <a:avLst/>
          </a:prstGeom>
          <a:noFill/>
          <a:ln/>
        </p:spPr>
        <p:txBody>
          <a:bodyPr wrap="square" lIns="0" tIns="0" rIns="0" bIns="0" rtlCol="0" anchor="t"/>
          <a:lstStyle/>
          <a:p>
            <a:pPr marL="0" indent="0" algn="l">
              <a:lnSpc>
                <a:spcPts val="2550"/>
              </a:lnSpc>
              <a:buNone/>
            </a:pPr>
            <a:r>
              <a:rPr lang="en-US" sz="1600" dirty="0">
                <a:solidFill>
                  <a:srgbClr val="000000"/>
                </a:solidFill>
                <a:latin typeface="Public Sans" pitchFamily="34" charset="0"/>
                <a:ea typeface="Public Sans" pitchFamily="34" charset="-122"/>
                <a:cs typeface="Public Sans" pitchFamily="34" charset="-120"/>
              </a:rPr>
              <a:t>Fully functional multi-zone platform with five integrated sections covering KPIs, historical trends, real-time results, demographics, and candidate performance</a:t>
            </a:r>
            <a:endParaRPr lang="en-US" sz="1600" dirty="0"/>
          </a:p>
        </p:txBody>
      </p:sp>
      <p:sp>
        <p:nvSpPr>
          <p:cNvPr id="7" name="Shape 4"/>
          <p:cNvSpPr/>
          <p:nvPr/>
        </p:nvSpPr>
        <p:spPr>
          <a:xfrm>
            <a:off x="10161389" y="1520547"/>
            <a:ext cx="3747373" cy="2852857"/>
          </a:xfrm>
          <a:prstGeom prst="roundRect">
            <a:avLst>
              <a:gd name="adj" fmla="val 3036"/>
            </a:avLst>
          </a:prstGeom>
          <a:solidFill>
            <a:srgbClr val="CCC4EC">
              <a:alpha val="50000"/>
            </a:srgbClr>
          </a:solidFill>
          <a:ln w="7620">
            <a:solidFill>
              <a:srgbClr val="B2AAD2"/>
            </a:solidFill>
            <a:prstDash val="solid"/>
          </a:ln>
          <a:effectLst>
            <a:outerShdw dist="19050" dir="2700000" algn="bl" rotWithShape="0">
              <a:srgbClr val="B2AAD2">
                <a:alpha val="100000"/>
              </a:srgbClr>
            </a:outerShdw>
          </a:effectLst>
        </p:spPr>
        <p:txBody>
          <a:bodyPr/>
          <a:lstStyle/>
          <a:p>
            <a:endParaRPr lang="en-IN"/>
          </a:p>
        </p:txBody>
      </p:sp>
      <p:sp>
        <p:nvSpPr>
          <p:cNvPr id="8" name="Text 5"/>
          <p:cNvSpPr/>
          <p:nvPr/>
        </p:nvSpPr>
        <p:spPr>
          <a:xfrm>
            <a:off x="10375106" y="1734264"/>
            <a:ext cx="2671405" cy="322183"/>
          </a:xfrm>
          <a:prstGeom prst="rect">
            <a:avLst/>
          </a:prstGeom>
          <a:noFill/>
          <a:ln/>
        </p:spPr>
        <p:txBody>
          <a:bodyPr wrap="none" lIns="0" tIns="0" rIns="0" bIns="0" rtlCol="0" anchor="t"/>
          <a:lstStyle/>
          <a:p>
            <a:pPr marL="0" indent="0" algn="l">
              <a:lnSpc>
                <a:spcPts val="2500"/>
              </a:lnSpc>
              <a:buNone/>
            </a:pPr>
            <a:r>
              <a:rPr lang="en-US" sz="2000" dirty="0">
                <a:solidFill>
                  <a:srgbClr val="000000"/>
                </a:solidFill>
                <a:latin typeface="Playfair Display Semi Bold" pitchFamily="34" charset="0"/>
                <a:ea typeface="Playfair Display Semi Bold" pitchFamily="34" charset="-122"/>
                <a:cs typeface="Playfair Display Semi Bold" pitchFamily="34" charset="-120"/>
              </a:rPr>
              <a:t>Presentation Materials</a:t>
            </a:r>
            <a:endParaRPr lang="en-US" sz="2000" dirty="0"/>
          </a:p>
        </p:txBody>
      </p:sp>
      <p:sp>
        <p:nvSpPr>
          <p:cNvPr id="9" name="Text 6"/>
          <p:cNvSpPr/>
          <p:nvPr/>
        </p:nvSpPr>
        <p:spPr>
          <a:xfrm>
            <a:off x="10375106" y="2180153"/>
            <a:ext cx="3319939" cy="1319689"/>
          </a:xfrm>
          <a:prstGeom prst="rect">
            <a:avLst/>
          </a:prstGeom>
          <a:noFill/>
          <a:ln/>
        </p:spPr>
        <p:txBody>
          <a:bodyPr wrap="square" lIns="0" tIns="0" rIns="0" bIns="0" rtlCol="0" anchor="t"/>
          <a:lstStyle/>
          <a:p>
            <a:pPr marL="0" indent="0" algn="l">
              <a:lnSpc>
                <a:spcPts val="2550"/>
              </a:lnSpc>
              <a:buNone/>
            </a:pPr>
            <a:r>
              <a:rPr lang="en-US" sz="1600" dirty="0">
                <a:solidFill>
                  <a:srgbClr val="000000"/>
                </a:solidFill>
                <a:latin typeface="Public Sans" pitchFamily="34" charset="0"/>
                <a:ea typeface="Public Sans" pitchFamily="34" charset="-122"/>
                <a:cs typeface="Public Sans" pitchFamily="34" charset="-120"/>
              </a:rPr>
              <a:t>Comprehensive PowerPoint presentation, documenting project architecture, features, and usage guidelines for stakeholders</a:t>
            </a:r>
            <a:endParaRPr lang="en-US" sz="1600" dirty="0"/>
          </a:p>
        </p:txBody>
      </p:sp>
      <p:sp>
        <p:nvSpPr>
          <p:cNvPr id="10" name="Shape 7"/>
          <p:cNvSpPr/>
          <p:nvPr/>
        </p:nvSpPr>
        <p:spPr>
          <a:xfrm>
            <a:off x="6208038" y="4579501"/>
            <a:ext cx="7700724" cy="1533168"/>
          </a:xfrm>
          <a:prstGeom prst="roundRect">
            <a:avLst>
              <a:gd name="adj" fmla="val 5649"/>
            </a:avLst>
          </a:prstGeom>
          <a:solidFill>
            <a:srgbClr val="B4DAE4">
              <a:alpha val="50000"/>
            </a:srgbClr>
          </a:solidFill>
          <a:ln w="7620">
            <a:solidFill>
              <a:srgbClr val="9AC0CA"/>
            </a:solidFill>
            <a:prstDash val="solid"/>
          </a:ln>
          <a:effectLst>
            <a:outerShdw dist="19050" dir="2700000" algn="bl" rotWithShape="0">
              <a:srgbClr val="9AC0CA">
                <a:alpha val="100000"/>
              </a:srgbClr>
            </a:outerShdw>
          </a:effectLst>
        </p:spPr>
        <p:txBody>
          <a:bodyPr/>
          <a:lstStyle/>
          <a:p>
            <a:endParaRPr lang="en-IN"/>
          </a:p>
        </p:txBody>
      </p:sp>
      <p:sp>
        <p:nvSpPr>
          <p:cNvPr id="11" name="Text 8"/>
          <p:cNvSpPr/>
          <p:nvPr/>
        </p:nvSpPr>
        <p:spPr>
          <a:xfrm>
            <a:off x="6421755" y="4793218"/>
            <a:ext cx="2577584" cy="322183"/>
          </a:xfrm>
          <a:prstGeom prst="rect">
            <a:avLst/>
          </a:prstGeom>
          <a:noFill/>
          <a:ln/>
        </p:spPr>
        <p:txBody>
          <a:bodyPr wrap="none" lIns="0" tIns="0" rIns="0" bIns="0" rtlCol="0" anchor="t"/>
          <a:lstStyle/>
          <a:p>
            <a:pPr marL="0" indent="0" algn="l">
              <a:lnSpc>
                <a:spcPts val="2500"/>
              </a:lnSpc>
              <a:buNone/>
            </a:pPr>
            <a:r>
              <a:rPr lang="en-US" sz="2000" dirty="0">
                <a:solidFill>
                  <a:srgbClr val="000000"/>
                </a:solidFill>
                <a:latin typeface="Playfair Display Semi Bold" pitchFamily="34" charset="0"/>
                <a:ea typeface="Playfair Display Semi Bold" pitchFamily="34" charset="-122"/>
                <a:cs typeface="Playfair Display Semi Bold" pitchFamily="34" charset="-120"/>
              </a:rPr>
              <a:t>Documentation</a:t>
            </a:r>
            <a:endParaRPr lang="en-US" sz="2000" dirty="0"/>
          </a:p>
        </p:txBody>
      </p:sp>
      <p:sp>
        <p:nvSpPr>
          <p:cNvPr id="12" name="Text 9"/>
          <p:cNvSpPr/>
          <p:nvPr/>
        </p:nvSpPr>
        <p:spPr>
          <a:xfrm>
            <a:off x="6421755" y="5239107"/>
            <a:ext cx="7273290" cy="659844"/>
          </a:xfrm>
          <a:prstGeom prst="rect">
            <a:avLst/>
          </a:prstGeom>
          <a:noFill/>
          <a:ln/>
        </p:spPr>
        <p:txBody>
          <a:bodyPr wrap="square" lIns="0" tIns="0" rIns="0" bIns="0" rtlCol="0" anchor="t"/>
          <a:lstStyle/>
          <a:p>
            <a:pPr marL="0" indent="0" algn="l">
              <a:lnSpc>
                <a:spcPts val="2550"/>
              </a:lnSpc>
              <a:buNone/>
            </a:pPr>
            <a:r>
              <a:rPr lang="en-US" sz="1600" dirty="0">
                <a:solidFill>
                  <a:srgbClr val="000000"/>
                </a:solidFill>
                <a:latin typeface="Public Sans" pitchFamily="34" charset="0"/>
                <a:ea typeface="Public Sans" pitchFamily="34" charset="-122"/>
                <a:cs typeface="Public Sans" pitchFamily="34" charset="-120"/>
              </a:rPr>
              <a:t>Technical specifications, user manuals, and data source documentation ensuring smooth handover and future maintenance</a:t>
            </a:r>
            <a:endParaRPr lang="en-US" sz="1600" dirty="0"/>
          </a:p>
        </p:txBody>
      </p:sp>
      <p:sp>
        <p:nvSpPr>
          <p:cNvPr id="13" name="Text 10"/>
          <p:cNvSpPr/>
          <p:nvPr/>
        </p:nvSpPr>
        <p:spPr>
          <a:xfrm>
            <a:off x="6208038" y="6344603"/>
            <a:ext cx="7700724" cy="1319689"/>
          </a:xfrm>
          <a:prstGeom prst="rect">
            <a:avLst/>
          </a:prstGeom>
          <a:noFill/>
          <a:ln/>
        </p:spPr>
        <p:txBody>
          <a:bodyPr wrap="square" lIns="0" tIns="0" rIns="0" bIns="0" rtlCol="0" anchor="t"/>
          <a:lstStyle/>
          <a:p>
            <a:pPr marL="0" indent="0" algn="l">
              <a:lnSpc>
                <a:spcPts val="2550"/>
              </a:lnSpc>
              <a:buNone/>
            </a:pPr>
            <a:r>
              <a:rPr lang="en-US" sz="1600" b="1" dirty="0">
                <a:solidFill>
                  <a:srgbClr val="6F655D"/>
                </a:solidFill>
                <a:latin typeface="Public Sans" pitchFamily="34" charset="0"/>
                <a:ea typeface="Public Sans" pitchFamily="34" charset="-122"/>
                <a:cs typeface="Public Sans" pitchFamily="34" charset="-120"/>
              </a:rPr>
              <a:t>Ready to transform election analysis</a:t>
            </a:r>
            <a:r>
              <a:rPr lang="en-US" sz="1600" dirty="0">
                <a:solidFill>
                  <a:srgbClr val="6F655D"/>
                </a:solidFill>
                <a:latin typeface="Public Sans" pitchFamily="34" charset="0"/>
                <a:ea typeface="Public Sans" pitchFamily="34" charset="-122"/>
                <a:cs typeface="Public Sans" pitchFamily="34" charset="-120"/>
              </a:rPr>
              <a:t> — Our collaborative effort delivers a powerful tool enabling deeper insights into democratic processes, empowering analysts to understand voting patterns, predict trends, and communicate findings effectively.</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3" name="Image 1" descr="preencoded.png"/>
          <p:cNvPicPr>
            <a:picLocks noChangeAspect="1"/>
          </p:cNvPicPr>
          <p:nvPr/>
        </p:nvPicPr>
        <p:blipFill>
          <a:blip r:embed="rId4"/>
          <a:stretch>
            <a:fillRect/>
          </a:stretch>
        </p:blipFill>
        <p:spPr>
          <a:xfrm>
            <a:off x="1287185" y="757118"/>
            <a:ext cx="12055912" cy="671536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3402449" y="3625691"/>
            <a:ext cx="7825502" cy="978218"/>
          </a:xfrm>
          <a:prstGeom prst="rect">
            <a:avLst/>
          </a:prstGeom>
          <a:noFill/>
          <a:ln/>
        </p:spPr>
        <p:txBody>
          <a:bodyPr wrap="none" lIns="0" tIns="0" rIns="0" bIns="0" rtlCol="0" anchor="t"/>
          <a:lstStyle/>
          <a:p>
            <a:pPr marL="0" indent="0" algn="ctr">
              <a:lnSpc>
                <a:spcPts val="7700"/>
              </a:lnSpc>
              <a:buNone/>
            </a:pPr>
            <a:r>
              <a:rPr lang="en-US" sz="6150" dirty="0">
                <a:solidFill>
                  <a:srgbClr val="4B6981"/>
                </a:solidFill>
                <a:latin typeface="Playfair Display Semi Bold" pitchFamily="34" charset="0"/>
                <a:ea typeface="Playfair Display Semi Bold" pitchFamily="34" charset="-122"/>
                <a:cs typeface="Playfair Display Semi Bold" pitchFamily="34" charset="-120"/>
              </a:rPr>
              <a:t>THANK YOU</a:t>
            </a:r>
            <a:endParaRPr lang="en-US" sz="6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793790" y="703064"/>
            <a:ext cx="5965150" cy="708779"/>
          </a:xfrm>
          <a:prstGeom prst="rect">
            <a:avLst/>
          </a:prstGeom>
          <a:noFill/>
          <a:ln/>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Meet Our Project Team</a:t>
            </a:r>
            <a:endParaRPr lang="en-US" sz="4450" dirty="0"/>
          </a:p>
        </p:txBody>
      </p:sp>
      <p:sp>
        <p:nvSpPr>
          <p:cNvPr id="4" name="Shape 1"/>
          <p:cNvSpPr/>
          <p:nvPr/>
        </p:nvSpPr>
        <p:spPr>
          <a:xfrm>
            <a:off x="793790" y="1752005"/>
            <a:ext cx="4196358" cy="2955250"/>
          </a:xfrm>
          <a:prstGeom prst="roundRect">
            <a:avLst>
              <a:gd name="adj" fmla="val 3224"/>
            </a:avLst>
          </a:prstGeom>
          <a:solidFill>
            <a:srgbClr val="F0DEDC"/>
          </a:solidFill>
          <a:ln w="7620">
            <a:solidFill>
              <a:srgbClr val="E1C2C2"/>
            </a:solidFill>
            <a:prstDash val="solid"/>
          </a:ln>
          <a:effectLst>
            <a:outerShdw dist="20320" dir="2700000" algn="bl" rotWithShape="0">
              <a:srgbClr val="E1C2C2">
                <a:alpha val="100000"/>
              </a:srgbClr>
            </a:outerShdw>
          </a:effectLst>
        </p:spPr>
        <p:txBody>
          <a:bodyPr/>
          <a:lstStyle/>
          <a:p>
            <a:endParaRPr lang="en-IN"/>
          </a:p>
        </p:txBody>
      </p:sp>
      <p:sp>
        <p:nvSpPr>
          <p:cNvPr id="5" name="Shape 2"/>
          <p:cNvSpPr/>
          <p:nvPr/>
        </p:nvSpPr>
        <p:spPr>
          <a:xfrm>
            <a:off x="1028224" y="1986439"/>
            <a:ext cx="680442" cy="680442"/>
          </a:xfrm>
          <a:prstGeom prst="roundRect">
            <a:avLst>
              <a:gd name="adj" fmla="val 13436980"/>
            </a:avLst>
          </a:prstGeom>
          <a:solidFill>
            <a:srgbClr val="E1C2C2"/>
          </a:solidFill>
          <a:ln/>
        </p:spPr>
        <p:txBody>
          <a:bodyPr/>
          <a:lstStyle/>
          <a:p>
            <a:endParaRPr lang="en-IN"/>
          </a:p>
        </p:txBody>
      </p:sp>
      <p:pic>
        <p:nvPicPr>
          <p:cNvPr id="6" name="Image 1" descr="preencoded.png"/>
          <p:cNvPicPr>
            <a:picLocks noChangeAspect="1"/>
          </p:cNvPicPr>
          <p:nvPr/>
        </p:nvPicPr>
        <p:blipFill>
          <a:blip r:embed="rId4"/>
          <a:stretch>
            <a:fillRect/>
          </a:stretch>
        </p:blipFill>
        <p:spPr>
          <a:xfrm>
            <a:off x="1215390" y="2135267"/>
            <a:ext cx="306110" cy="382667"/>
          </a:xfrm>
          <a:prstGeom prst="rect">
            <a:avLst/>
          </a:prstGeom>
        </p:spPr>
      </p:pic>
      <p:sp>
        <p:nvSpPr>
          <p:cNvPr id="7" name="Text 3"/>
          <p:cNvSpPr/>
          <p:nvPr/>
        </p:nvSpPr>
        <p:spPr>
          <a:xfrm>
            <a:off x="1028224" y="28936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Abhishek</a:t>
            </a:r>
            <a:endParaRPr lang="en-US" sz="2200" dirty="0"/>
          </a:p>
        </p:txBody>
      </p:sp>
      <p:sp>
        <p:nvSpPr>
          <p:cNvPr id="8" name="Text 4"/>
          <p:cNvSpPr/>
          <p:nvPr/>
        </p:nvSpPr>
        <p:spPr>
          <a:xfrm>
            <a:off x="1028224" y="3384113"/>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Dashboard skeleton development, overview KPIs, and filter implementation</a:t>
            </a:r>
            <a:endParaRPr lang="en-US" sz="1750" dirty="0"/>
          </a:p>
        </p:txBody>
      </p:sp>
      <p:sp>
        <p:nvSpPr>
          <p:cNvPr id="9" name="Shape 5"/>
          <p:cNvSpPr/>
          <p:nvPr/>
        </p:nvSpPr>
        <p:spPr>
          <a:xfrm>
            <a:off x="5216962" y="1752005"/>
            <a:ext cx="4196358" cy="2955250"/>
          </a:xfrm>
          <a:prstGeom prst="roundRect">
            <a:avLst>
              <a:gd name="adj" fmla="val 3224"/>
            </a:avLst>
          </a:prstGeom>
          <a:solidFill>
            <a:srgbClr val="F0DEDC"/>
          </a:solidFill>
          <a:ln w="7620">
            <a:solidFill>
              <a:srgbClr val="CCC4EC"/>
            </a:solidFill>
            <a:prstDash val="solid"/>
          </a:ln>
          <a:effectLst>
            <a:outerShdw dist="20320" dir="2700000" algn="bl" rotWithShape="0">
              <a:srgbClr val="CCC4EC">
                <a:alpha val="100000"/>
              </a:srgbClr>
            </a:outerShdw>
          </a:effectLst>
        </p:spPr>
        <p:txBody>
          <a:bodyPr/>
          <a:lstStyle/>
          <a:p>
            <a:endParaRPr lang="en-IN"/>
          </a:p>
        </p:txBody>
      </p:sp>
      <p:sp>
        <p:nvSpPr>
          <p:cNvPr id="10" name="Shape 6"/>
          <p:cNvSpPr/>
          <p:nvPr/>
        </p:nvSpPr>
        <p:spPr>
          <a:xfrm>
            <a:off x="5451396" y="1986439"/>
            <a:ext cx="680442" cy="680442"/>
          </a:xfrm>
          <a:prstGeom prst="roundRect">
            <a:avLst>
              <a:gd name="adj" fmla="val 13436980"/>
            </a:avLst>
          </a:prstGeom>
          <a:solidFill>
            <a:srgbClr val="CCC4EC"/>
          </a:solidFill>
          <a:ln/>
        </p:spPr>
        <p:txBody>
          <a:bodyPr/>
          <a:lstStyle/>
          <a:p>
            <a:endParaRPr lang="en-IN"/>
          </a:p>
        </p:txBody>
      </p:sp>
      <p:pic>
        <p:nvPicPr>
          <p:cNvPr id="11" name="Image 2" descr="preencoded.png"/>
          <p:cNvPicPr>
            <a:picLocks noChangeAspect="1"/>
          </p:cNvPicPr>
          <p:nvPr/>
        </p:nvPicPr>
        <p:blipFill>
          <a:blip r:embed="rId5"/>
          <a:stretch>
            <a:fillRect/>
          </a:stretch>
        </p:blipFill>
        <p:spPr>
          <a:xfrm>
            <a:off x="5638562" y="2135267"/>
            <a:ext cx="306110" cy="382667"/>
          </a:xfrm>
          <a:prstGeom prst="rect">
            <a:avLst/>
          </a:prstGeom>
        </p:spPr>
      </p:pic>
      <p:sp>
        <p:nvSpPr>
          <p:cNvPr id="12" name="Text 7"/>
          <p:cNvSpPr/>
          <p:nvPr/>
        </p:nvSpPr>
        <p:spPr>
          <a:xfrm>
            <a:off x="5451396" y="28936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Divya (Leader)</a:t>
            </a:r>
            <a:endParaRPr lang="en-US" sz="2200" dirty="0"/>
          </a:p>
        </p:txBody>
      </p:sp>
      <p:sp>
        <p:nvSpPr>
          <p:cNvPr id="13" name="Text 8"/>
          <p:cNvSpPr/>
          <p:nvPr/>
        </p:nvSpPr>
        <p:spPr>
          <a:xfrm>
            <a:off x="5451396" y="3384113"/>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Historical trends visualisation and data integration specialist</a:t>
            </a:r>
            <a:endParaRPr lang="en-US" sz="1750" dirty="0"/>
          </a:p>
        </p:txBody>
      </p:sp>
      <p:sp>
        <p:nvSpPr>
          <p:cNvPr id="14" name="Shape 9"/>
          <p:cNvSpPr/>
          <p:nvPr/>
        </p:nvSpPr>
        <p:spPr>
          <a:xfrm>
            <a:off x="9640133" y="1752005"/>
            <a:ext cx="4196358" cy="2955250"/>
          </a:xfrm>
          <a:prstGeom prst="roundRect">
            <a:avLst>
              <a:gd name="adj" fmla="val 3224"/>
            </a:avLst>
          </a:prstGeom>
          <a:solidFill>
            <a:srgbClr val="F0DEDC"/>
          </a:solidFill>
          <a:ln w="7620">
            <a:solidFill>
              <a:srgbClr val="B4DAE4"/>
            </a:solidFill>
            <a:prstDash val="solid"/>
          </a:ln>
          <a:effectLst>
            <a:outerShdw dist="20320" dir="2700000" algn="bl" rotWithShape="0">
              <a:srgbClr val="B4DAE4">
                <a:alpha val="100000"/>
              </a:srgbClr>
            </a:outerShdw>
          </a:effectLst>
        </p:spPr>
        <p:txBody>
          <a:bodyPr/>
          <a:lstStyle/>
          <a:p>
            <a:endParaRPr lang="en-IN"/>
          </a:p>
        </p:txBody>
      </p:sp>
      <p:sp>
        <p:nvSpPr>
          <p:cNvPr id="15" name="Shape 10"/>
          <p:cNvSpPr/>
          <p:nvPr/>
        </p:nvSpPr>
        <p:spPr>
          <a:xfrm>
            <a:off x="9874568" y="1986439"/>
            <a:ext cx="680442" cy="680442"/>
          </a:xfrm>
          <a:prstGeom prst="roundRect">
            <a:avLst>
              <a:gd name="adj" fmla="val 13436980"/>
            </a:avLst>
          </a:prstGeom>
          <a:solidFill>
            <a:srgbClr val="B4DAE4"/>
          </a:solidFill>
          <a:ln/>
        </p:spPr>
        <p:txBody>
          <a:bodyPr/>
          <a:lstStyle/>
          <a:p>
            <a:endParaRPr lang="en-IN"/>
          </a:p>
        </p:txBody>
      </p:sp>
      <p:pic>
        <p:nvPicPr>
          <p:cNvPr id="16" name="Image 3" descr="preencoded.png"/>
          <p:cNvPicPr>
            <a:picLocks noChangeAspect="1"/>
          </p:cNvPicPr>
          <p:nvPr/>
        </p:nvPicPr>
        <p:blipFill>
          <a:blip r:embed="rId6"/>
          <a:stretch>
            <a:fillRect/>
          </a:stretch>
        </p:blipFill>
        <p:spPr>
          <a:xfrm>
            <a:off x="10061734" y="2135267"/>
            <a:ext cx="306110" cy="382667"/>
          </a:xfrm>
          <a:prstGeom prst="rect">
            <a:avLst/>
          </a:prstGeom>
        </p:spPr>
      </p:pic>
      <p:sp>
        <p:nvSpPr>
          <p:cNvPr id="17" name="Text 11"/>
          <p:cNvSpPr/>
          <p:nvPr/>
        </p:nvSpPr>
        <p:spPr>
          <a:xfrm>
            <a:off x="9874568" y="28936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Anjali</a:t>
            </a:r>
            <a:endParaRPr lang="en-US" sz="2200" dirty="0"/>
          </a:p>
        </p:txBody>
      </p:sp>
      <p:sp>
        <p:nvSpPr>
          <p:cNvPr id="18" name="Text 12"/>
          <p:cNvSpPr/>
          <p:nvPr/>
        </p:nvSpPr>
        <p:spPr>
          <a:xfrm>
            <a:off x="9874568" y="3384113"/>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Real-time results block development and live data feeds</a:t>
            </a:r>
            <a:endParaRPr lang="en-US" sz="1750" dirty="0"/>
          </a:p>
        </p:txBody>
      </p:sp>
      <p:sp>
        <p:nvSpPr>
          <p:cNvPr id="19" name="Shape 13"/>
          <p:cNvSpPr/>
          <p:nvPr/>
        </p:nvSpPr>
        <p:spPr>
          <a:xfrm>
            <a:off x="793790" y="4934069"/>
            <a:ext cx="6407944" cy="2592348"/>
          </a:xfrm>
          <a:prstGeom prst="roundRect">
            <a:avLst>
              <a:gd name="adj" fmla="val 3675"/>
            </a:avLst>
          </a:prstGeom>
          <a:solidFill>
            <a:srgbClr val="F0DEDC"/>
          </a:solidFill>
          <a:ln w="7620">
            <a:solidFill>
              <a:srgbClr val="E1C2C2"/>
            </a:solidFill>
            <a:prstDash val="solid"/>
          </a:ln>
          <a:effectLst>
            <a:outerShdw dist="20320" dir="2700000" algn="bl" rotWithShape="0">
              <a:srgbClr val="E1C2C2">
                <a:alpha val="100000"/>
              </a:srgbClr>
            </a:outerShdw>
          </a:effectLst>
        </p:spPr>
        <p:txBody>
          <a:bodyPr/>
          <a:lstStyle/>
          <a:p>
            <a:endParaRPr lang="en-IN"/>
          </a:p>
        </p:txBody>
      </p:sp>
      <p:sp>
        <p:nvSpPr>
          <p:cNvPr id="20" name="Shape 14"/>
          <p:cNvSpPr/>
          <p:nvPr/>
        </p:nvSpPr>
        <p:spPr>
          <a:xfrm>
            <a:off x="1028224" y="5168503"/>
            <a:ext cx="680442" cy="680442"/>
          </a:xfrm>
          <a:prstGeom prst="roundRect">
            <a:avLst>
              <a:gd name="adj" fmla="val 13436980"/>
            </a:avLst>
          </a:prstGeom>
          <a:solidFill>
            <a:srgbClr val="E1C2C2"/>
          </a:solidFill>
          <a:ln/>
        </p:spPr>
        <p:txBody>
          <a:bodyPr/>
          <a:lstStyle/>
          <a:p>
            <a:endParaRPr lang="en-IN"/>
          </a:p>
        </p:txBody>
      </p:sp>
      <p:pic>
        <p:nvPicPr>
          <p:cNvPr id="21" name="Image 4" descr="preencoded.png"/>
          <p:cNvPicPr>
            <a:picLocks noChangeAspect="1"/>
          </p:cNvPicPr>
          <p:nvPr/>
        </p:nvPicPr>
        <p:blipFill>
          <a:blip r:embed="rId7"/>
          <a:stretch>
            <a:fillRect/>
          </a:stretch>
        </p:blipFill>
        <p:spPr>
          <a:xfrm>
            <a:off x="1215390" y="5317331"/>
            <a:ext cx="306110" cy="382667"/>
          </a:xfrm>
          <a:prstGeom prst="rect">
            <a:avLst/>
          </a:prstGeom>
        </p:spPr>
      </p:pic>
      <p:sp>
        <p:nvSpPr>
          <p:cNvPr id="22" name="Text 15"/>
          <p:cNvSpPr/>
          <p:nvPr/>
        </p:nvSpPr>
        <p:spPr>
          <a:xfrm>
            <a:off x="1028224" y="60757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Jannath</a:t>
            </a:r>
            <a:endParaRPr lang="en-US" sz="2200" dirty="0"/>
          </a:p>
        </p:txBody>
      </p:sp>
      <p:sp>
        <p:nvSpPr>
          <p:cNvPr id="23" name="Text 16"/>
          <p:cNvSpPr/>
          <p:nvPr/>
        </p:nvSpPr>
        <p:spPr>
          <a:xfrm>
            <a:off x="1028224" y="6566178"/>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Demographics analysis, visualisations, and presentation preparation</a:t>
            </a:r>
            <a:endParaRPr lang="en-US" sz="1750" dirty="0"/>
          </a:p>
        </p:txBody>
      </p:sp>
      <p:sp>
        <p:nvSpPr>
          <p:cNvPr id="24" name="Shape 17"/>
          <p:cNvSpPr/>
          <p:nvPr/>
        </p:nvSpPr>
        <p:spPr>
          <a:xfrm>
            <a:off x="7428548" y="4934069"/>
            <a:ext cx="6407944" cy="2592348"/>
          </a:xfrm>
          <a:prstGeom prst="roundRect">
            <a:avLst>
              <a:gd name="adj" fmla="val 3675"/>
            </a:avLst>
          </a:prstGeom>
          <a:solidFill>
            <a:srgbClr val="F0DEDC"/>
          </a:solidFill>
          <a:ln w="7620">
            <a:solidFill>
              <a:srgbClr val="CCC4EC"/>
            </a:solidFill>
            <a:prstDash val="solid"/>
          </a:ln>
          <a:effectLst>
            <a:outerShdw dist="20320" dir="2700000" algn="bl" rotWithShape="0">
              <a:srgbClr val="CCC4EC">
                <a:alpha val="100000"/>
              </a:srgbClr>
            </a:outerShdw>
          </a:effectLst>
        </p:spPr>
        <p:txBody>
          <a:bodyPr/>
          <a:lstStyle/>
          <a:p>
            <a:endParaRPr lang="en-IN"/>
          </a:p>
        </p:txBody>
      </p:sp>
      <p:sp>
        <p:nvSpPr>
          <p:cNvPr id="25" name="Shape 18"/>
          <p:cNvSpPr/>
          <p:nvPr/>
        </p:nvSpPr>
        <p:spPr>
          <a:xfrm>
            <a:off x="7662982" y="5168503"/>
            <a:ext cx="680442" cy="680442"/>
          </a:xfrm>
          <a:prstGeom prst="roundRect">
            <a:avLst>
              <a:gd name="adj" fmla="val 13436980"/>
            </a:avLst>
          </a:prstGeom>
          <a:solidFill>
            <a:srgbClr val="CCC4EC"/>
          </a:solidFill>
          <a:ln/>
        </p:spPr>
        <p:txBody>
          <a:bodyPr/>
          <a:lstStyle/>
          <a:p>
            <a:endParaRPr lang="en-IN"/>
          </a:p>
        </p:txBody>
      </p:sp>
      <p:pic>
        <p:nvPicPr>
          <p:cNvPr id="26" name="Image 5" descr="preencoded.png"/>
          <p:cNvPicPr>
            <a:picLocks noChangeAspect="1"/>
          </p:cNvPicPr>
          <p:nvPr/>
        </p:nvPicPr>
        <p:blipFill>
          <a:blip r:embed="rId8"/>
          <a:stretch>
            <a:fillRect/>
          </a:stretch>
        </p:blipFill>
        <p:spPr>
          <a:xfrm>
            <a:off x="7850148" y="5317331"/>
            <a:ext cx="306110" cy="382667"/>
          </a:xfrm>
          <a:prstGeom prst="rect">
            <a:avLst/>
          </a:prstGeom>
        </p:spPr>
      </p:pic>
      <p:sp>
        <p:nvSpPr>
          <p:cNvPr id="27" name="Text 19"/>
          <p:cNvSpPr/>
          <p:nvPr/>
        </p:nvSpPr>
        <p:spPr>
          <a:xfrm>
            <a:off x="7662982" y="60757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Asmitha</a:t>
            </a:r>
            <a:endParaRPr lang="en-US" sz="2200" dirty="0"/>
          </a:p>
        </p:txBody>
      </p:sp>
      <p:sp>
        <p:nvSpPr>
          <p:cNvPr id="28" name="Text 20"/>
          <p:cNvSpPr/>
          <p:nvPr/>
        </p:nvSpPr>
        <p:spPr>
          <a:xfrm>
            <a:off x="7662982" y="6566178"/>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Party and candidate insights, final design polish, and bookmarks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981"/>
          </a:xfrm>
          <a:prstGeom prst="rect">
            <a:avLst/>
          </a:prstGeom>
        </p:spPr>
      </p:pic>
      <p:sp>
        <p:nvSpPr>
          <p:cNvPr id="3" name="Text 0"/>
          <p:cNvSpPr/>
          <p:nvPr/>
        </p:nvSpPr>
        <p:spPr>
          <a:xfrm>
            <a:off x="718066" y="564118"/>
            <a:ext cx="7947422" cy="641152"/>
          </a:xfrm>
          <a:prstGeom prst="rect">
            <a:avLst/>
          </a:prstGeom>
          <a:noFill/>
          <a:ln/>
        </p:spPr>
        <p:txBody>
          <a:bodyPr wrap="none" lIns="0" tIns="0" rIns="0" bIns="0" rtlCol="0" anchor="t"/>
          <a:lstStyle/>
          <a:p>
            <a:pPr marL="0" indent="0" algn="l">
              <a:lnSpc>
                <a:spcPts val="5000"/>
              </a:lnSpc>
              <a:buNone/>
            </a:pPr>
            <a:r>
              <a:rPr lang="en-US" sz="4000" dirty="0">
                <a:solidFill>
                  <a:srgbClr val="4B6981"/>
                </a:solidFill>
                <a:latin typeface="Playfair Display Semi Bold" pitchFamily="34" charset="0"/>
                <a:ea typeface="Playfair Display Semi Bold" pitchFamily="34" charset="-122"/>
                <a:cs typeface="Playfair Display Semi Bold" pitchFamily="34" charset="-120"/>
              </a:rPr>
              <a:t>Project Workflow &amp; Collaboration</a:t>
            </a:r>
            <a:endParaRPr lang="en-US" sz="4000" dirty="0"/>
          </a:p>
        </p:txBody>
      </p:sp>
      <p:pic>
        <p:nvPicPr>
          <p:cNvPr id="4" name="Image 1" descr="preencoded.png"/>
          <p:cNvPicPr>
            <a:picLocks noChangeAspect="1"/>
          </p:cNvPicPr>
          <p:nvPr/>
        </p:nvPicPr>
        <p:blipFill>
          <a:blip r:embed="rId4"/>
          <a:stretch>
            <a:fillRect/>
          </a:stretch>
        </p:blipFill>
        <p:spPr>
          <a:xfrm>
            <a:off x="718066" y="1512927"/>
            <a:ext cx="1025843" cy="1230987"/>
          </a:xfrm>
          <a:prstGeom prst="rect">
            <a:avLst/>
          </a:prstGeom>
        </p:spPr>
      </p:pic>
      <p:sp>
        <p:nvSpPr>
          <p:cNvPr id="5" name="Text 1"/>
          <p:cNvSpPr/>
          <p:nvPr/>
        </p:nvSpPr>
        <p:spPr>
          <a:xfrm>
            <a:off x="1949053" y="1718072"/>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6F655D"/>
                </a:solidFill>
                <a:latin typeface="Playfair Display Semi Bold" pitchFamily="34" charset="0"/>
                <a:ea typeface="Playfair Display Semi Bold" pitchFamily="34" charset="-122"/>
                <a:cs typeface="Playfair Display Semi Bold" pitchFamily="34" charset="-120"/>
              </a:rPr>
              <a:t>Foundation</a:t>
            </a:r>
            <a:endParaRPr lang="en-US" sz="2000" dirty="0"/>
          </a:p>
        </p:txBody>
      </p:sp>
      <p:sp>
        <p:nvSpPr>
          <p:cNvPr id="6" name="Text 2"/>
          <p:cNvSpPr/>
          <p:nvPr/>
        </p:nvSpPr>
        <p:spPr>
          <a:xfrm>
            <a:off x="1949053" y="2161580"/>
            <a:ext cx="11963281" cy="328136"/>
          </a:xfrm>
          <a:prstGeom prst="rect">
            <a:avLst/>
          </a:prstGeom>
          <a:noFill/>
          <a:ln/>
        </p:spPr>
        <p:txBody>
          <a:bodyPr wrap="non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Abhishek builds the dashboard skeleton with overview KPIs and filters</a:t>
            </a:r>
            <a:endParaRPr lang="en-US" sz="1600" dirty="0"/>
          </a:p>
        </p:txBody>
      </p:sp>
      <p:pic>
        <p:nvPicPr>
          <p:cNvPr id="7" name="Image 2" descr="preencoded.png"/>
          <p:cNvPicPr>
            <a:picLocks noChangeAspect="1"/>
          </p:cNvPicPr>
          <p:nvPr/>
        </p:nvPicPr>
        <p:blipFill>
          <a:blip r:embed="rId5"/>
          <a:stretch>
            <a:fillRect/>
          </a:stretch>
        </p:blipFill>
        <p:spPr>
          <a:xfrm>
            <a:off x="718066" y="2743914"/>
            <a:ext cx="1025843" cy="1230987"/>
          </a:xfrm>
          <a:prstGeom prst="rect">
            <a:avLst/>
          </a:prstGeom>
        </p:spPr>
      </p:pic>
      <p:sp>
        <p:nvSpPr>
          <p:cNvPr id="8" name="Text 3"/>
          <p:cNvSpPr/>
          <p:nvPr/>
        </p:nvSpPr>
        <p:spPr>
          <a:xfrm>
            <a:off x="1949053" y="2949059"/>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6F655D"/>
                </a:solidFill>
                <a:latin typeface="Playfair Display Semi Bold" pitchFamily="34" charset="0"/>
                <a:ea typeface="Playfair Display Semi Bold" pitchFamily="34" charset="-122"/>
                <a:cs typeface="Playfair Display Semi Bold" pitchFamily="34" charset="-120"/>
              </a:rPr>
              <a:t>Historical Layer</a:t>
            </a:r>
            <a:endParaRPr lang="en-US" sz="2000" dirty="0"/>
          </a:p>
        </p:txBody>
      </p:sp>
      <p:sp>
        <p:nvSpPr>
          <p:cNvPr id="9" name="Text 4"/>
          <p:cNvSpPr/>
          <p:nvPr/>
        </p:nvSpPr>
        <p:spPr>
          <a:xfrm>
            <a:off x="1949053" y="3392567"/>
            <a:ext cx="11963281" cy="328136"/>
          </a:xfrm>
          <a:prstGeom prst="rect">
            <a:avLst/>
          </a:prstGeom>
          <a:noFill/>
          <a:ln/>
        </p:spPr>
        <p:txBody>
          <a:bodyPr wrap="non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Divya integrates historical trends visuals into the left section</a:t>
            </a:r>
            <a:endParaRPr lang="en-US" sz="1600" dirty="0"/>
          </a:p>
        </p:txBody>
      </p:sp>
      <p:pic>
        <p:nvPicPr>
          <p:cNvPr id="10" name="Image 3" descr="preencoded.png"/>
          <p:cNvPicPr>
            <a:picLocks noChangeAspect="1"/>
          </p:cNvPicPr>
          <p:nvPr/>
        </p:nvPicPr>
        <p:blipFill>
          <a:blip r:embed="rId6"/>
          <a:stretch>
            <a:fillRect/>
          </a:stretch>
        </p:blipFill>
        <p:spPr>
          <a:xfrm>
            <a:off x="718066" y="3974902"/>
            <a:ext cx="1025843" cy="1230987"/>
          </a:xfrm>
          <a:prstGeom prst="rect">
            <a:avLst/>
          </a:prstGeom>
        </p:spPr>
      </p:pic>
      <p:sp>
        <p:nvSpPr>
          <p:cNvPr id="11" name="Text 5"/>
          <p:cNvSpPr/>
          <p:nvPr/>
        </p:nvSpPr>
        <p:spPr>
          <a:xfrm>
            <a:off x="1949053" y="4180046"/>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6F655D"/>
                </a:solidFill>
                <a:latin typeface="Playfair Display Semi Bold" pitchFamily="34" charset="0"/>
                <a:ea typeface="Playfair Display Semi Bold" pitchFamily="34" charset="-122"/>
                <a:cs typeface="Playfair Display Semi Bold" pitchFamily="34" charset="-120"/>
              </a:rPr>
              <a:t>Real-Time Data</a:t>
            </a:r>
            <a:endParaRPr lang="en-US" sz="2000" dirty="0"/>
          </a:p>
        </p:txBody>
      </p:sp>
      <p:sp>
        <p:nvSpPr>
          <p:cNvPr id="12" name="Text 6"/>
          <p:cNvSpPr/>
          <p:nvPr/>
        </p:nvSpPr>
        <p:spPr>
          <a:xfrm>
            <a:off x="1949053" y="4623554"/>
            <a:ext cx="11963281" cy="328136"/>
          </a:xfrm>
          <a:prstGeom prst="rect">
            <a:avLst/>
          </a:prstGeom>
          <a:noFill/>
          <a:ln/>
        </p:spPr>
        <p:txBody>
          <a:bodyPr wrap="non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Anjali adds the central real-time results block</a:t>
            </a:r>
            <a:endParaRPr lang="en-US" sz="1600" dirty="0"/>
          </a:p>
        </p:txBody>
      </p:sp>
      <p:pic>
        <p:nvPicPr>
          <p:cNvPr id="13" name="Image 4" descr="preencoded.png"/>
          <p:cNvPicPr>
            <a:picLocks noChangeAspect="1"/>
          </p:cNvPicPr>
          <p:nvPr/>
        </p:nvPicPr>
        <p:blipFill>
          <a:blip r:embed="rId7"/>
          <a:stretch>
            <a:fillRect/>
          </a:stretch>
        </p:blipFill>
        <p:spPr>
          <a:xfrm>
            <a:off x="718066" y="5205889"/>
            <a:ext cx="1025843" cy="1230987"/>
          </a:xfrm>
          <a:prstGeom prst="rect">
            <a:avLst/>
          </a:prstGeom>
        </p:spPr>
      </p:pic>
      <p:sp>
        <p:nvSpPr>
          <p:cNvPr id="14" name="Text 7"/>
          <p:cNvSpPr/>
          <p:nvPr/>
        </p:nvSpPr>
        <p:spPr>
          <a:xfrm>
            <a:off x="1949053" y="5411033"/>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6F655D"/>
                </a:solidFill>
                <a:latin typeface="Playfair Display Semi Bold" pitchFamily="34" charset="0"/>
                <a:ea typeface="Playfair Display Semi Bold" pitchFamily="34" charset="-122"/>
                <a:cs typeface="Playfair Display Semi Bold" pitchFamily="34" charset="-120"/>
              </a:rPr>
              <a:t>Demographics</a:t>
            </a:r>
            <a:endParaRPr lang="en-US" sz="2000" dirty="0"/>
          </a:p>
        </p:txBody>
      </p:sp>
      <p:sp>
        <p:nvSpPr>
          <p:cNvPr id="15" name="Text 8"/>
          <p:cNvSpPr/>
          <p:nvPr/>
        </p:nvSpPr>
        <p:spPr>
          <a:xfrm>
            <a:off x="1949053" y="5854541"/>
            <a:ext cx="11963281" cy="328136"/>
          </a:xfrm>
          <a:prstGeom prst="rect">
            <a:avLst/>
          </a:prstGeom>
          <a:noFill/>
          <a:ln/>
        </p:spPr>
        <p:txBody>
          <a:bodyPr wrap="non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Jannath develops the right section with voter demographics</a:t>
            </a:r>
            <a:endParaRPr lang="en-US" sz="1600" dirty="0"/>
          </a:p>
        </p:txBody>
      </p:sp>
      <p:pic>
        <p:nvPicPr>
          <p:cNvPr id="16" name="Image 5" descr="preencoded.png"/>
          <p:cNvPicPr>
            <a:picLocks noChangeAspect="1"/>
          </p:cNvPicPr>
          <p:nvPr/>
        </p:nvPicPr>
        <p:blipFill>
          <a:blip r:embed="rId8"/>
          <a:stretch>
            <a:fillRect/>
          </a:stretch>
        </p:blipFill>
        <p:spPr>
          <a:xfrm>
            <a:off x="718066" y="6436876"/>
            <a:ext cx="1025843" cy="1230987"/>
          </a:xfrm>
          <a:prstGeom prst="rect">
            <a:avLst/>
          </a:prstGeom>
        </p:spPr>
      </p:pic>
      <p:sp>
        <p:nvSpPr>
          <p:cNvPr id="17" name="Text 9"/>
          <p:cNvSpPr/>
          <p:nvPr/>
        </p:nvSpPr>
        <p:spPr>
          <a:xfrm>
            <a:off x="1949053" y="6642021"/>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6F655D"/>
                </a:solidFill>
                <a:latin typeface="Playfair Display Semi Bold" pitchFamily="34" charset="0"/>
                <a:ea typeface="Playfair Display Semi Bold" pitchFamily="34" charset="-122"/>
                <a:cs typeface="Playfair Display Semi Bold" pitchFamily="34" charset="-120"/>
              </a:rPr>
              <a:t>Final Polish</a:t>
            </a:r>
            <a:endParaRPr lang="en-US" sz="2000" dirty="0"/>
          </a:p>
        </p:txBody>
      </p:sp>
      <p:sp>
        <p:nvSpPr>
          <p:cNvPr id="18" name="Text 10"/>
          <p:cNvSpPr/>
          <p:nvPr/>
        </p:nvSpPr>
        <p:spPr>
          <a:xfrm>
            <a:off x="1949053" y="7085528"/>
            <a:ext cx="11963281" cy="328136"/>
          </a:xfrm>
          <a:prstGeom prst="rect">
            <a:avLst/>
          </a:prstGeom>
          <a:noFill/>
          <a:ln/>
        </p:spPr>
        <p:txBody>
          <a:bodyPr wrap="non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Asmitha completes party and candidate block plus design refinements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793790" y="1605677"/>
            <a:ext cx="7604284" cy="1417558"/>
          </a:xfrm>
          <a:prstGeom prst="rect">
            <a:avLst/>
          </a:prstGeom>
          <a:noFill/>
          <a:ln/>
        </p:spPr>
        <p:txBody>
          <a:bodyPr wrap="squar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Abhishek's Module: Executive Summary</a:t>
            </a:r>
            <a:endParaRPr lang="en-US" sz="4450" dirty="0"/>
          </a:p>
        </p:txBody>
      </p:sp>
      <p:sp>
        <p:nvSpPr>
          <p:cNvPr id="4" name="Text 1"/>
          <p:cNvSpPr/>
          <p:nvPr/>
        </p:nvSpPr>
        <p:spPr>
          <a:xfrm>
            <a:off x="793790" y="3250049"/>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4B6981"/>
                </a:solidFill>
                <a:latin typeface="Playfair Display Semi Bold" pitchFamily="34" charset="0"/>
                <a:ea typeface="Playfair Display Semi Bold" pitchFamily="34" charset="-122"/>
                <a:cs typeface="Playfair Display Semi Bold" pitchFamily="34" charset="-120"/>
              </a:rPr>
              <a:t>Top Row Overview</a:t>
            </a:r>
            <a:endParaRPr lang="en-US" sz="2650" dirty="0"/>
          </a:p>
        </p:txBody>
      </p:sp>
      <p:sp>
        <p:nvSpPr>
          <p:cNvPr id="5" name="Text 2"/>
          <p:cNvSpPr/>
          <p:nvPr/>
        </p:nvSpPr>
        <p:spPr>
          <a:xfrm>
            <a:off x="793790" y="3902154"/>
            <a:ext cx="7604284" cy="1814513"/>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The executive summary row provides at-a-glance insights into the election landscape. Key performance indicators include total votes cast, voter turnout percentage, the leading party, and total seats available. An intuitive slicer bar enables filtering by year, party, and region, allowing analysts to quickly pivot their analysis and explore different scenarios.</a:t>
            </a:r>
            <a:endParaRPr lang="en-US" sz="1750" dirty="0"/>
          </a:p>
        </p:txBody>
      </p:sp>
      <p:sp>
        <p:nvSpPr>
          <p:cNvPr id="6" name="Text 3"/>
          <p:cNvSpPr/>
          <p:nvPr/>
        </p:nvSpPr>
        <p:spPr>
          <a:xfrm>
            <a:off x="793790" y="5920740"/>
            <a:ext cx="7604284" cy="72580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highlight>
                  <a:srgbClr val="E1C2C2"/>
                </a:highlight>
                <a:latin typeface="Public Sans" pitchFamily="34" charset="0"/>
                <a:ea typeface="Public Sans" pitchFamily="34" charset="-122"/>
                <a:cs typeface="Public Sans" pitchFamily="34" charset="-120"/>
              </a:rPr>
              <a:t>This foundation covers Milestone 1 basics and establishes the core overview framework.</a:t>
            </a:r>
            <a:endParaRPr lang="en-US" sz="1750" dirty="0"/>
          </a:p>
        </p:txBody>
      </p:sp>
      <p:sp>
        <p:nvSpPr>
          <p:cNvPr id="7" name="Text 4"/>
          <p:cNvSpPr/>
          <p:nvPr/>
        </p:nvSpPr>
        <p:spPr>
          <a:xfrm>
            <a:off x="8959096" y="1582936"/>
            <a:ext cx="4885015"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5"/>
          <p:cNvSpPr/>
          <p:nvPr/>
        </p:nvSpPr>
        <p:spPr>
          <a:xfrm>
            <a:off x="8959096" y="2149912"/>
            <a:ext cx="4885015"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9" name="Image 1" descr="preencoded.png"/>
          <p:cNvPicPr>
            <a:picLocks noChangeAspect="1"/>
          </p:cNvPicPr>
          <p:nvPr/>
        </p:nvPicPr>
        <p:blipFill>
          <a:blip r:embed="rId4"/>
          <a:stretch>
            <a:fillRect/>
          </a:stretch>
        </p:blipFill>
        <p:spPr>
          <a:xfrm>
            <a:off x="8959096" y="2767965"/>
            <a:ext cx="4885015" cy="33423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pic>
        <p:nvPicPr>
          <p:cNvPr id="3" name="Image 1" descr="preencoded.png"/>
          <p:cNvPicPr>
            <a:picLocks noChangeAspect="1"/>
          </p:cNvPicPr>
          <p:nvPr/>
        </p:nvPicPr>
        <p:blipFill>
          <a:blip r:embed="rId4"/>
          <a:stretch>
            <a:fillRect/>
          </a:stretch>
        </p:blipFill>
        <p:spPr>
          <a:xfrm>
            <a:off x="793790" y="2752487"/>
            <a:ext cx="7041237" cy="1404818"/>
          </a:xfrm>
          <a:prstGeom prst="rect">
            <a:avLst/>
          </a:prstGeom>
        </p:spPr>
      </p:pic>
      <p:pic>
        <p:nvPicPr>
          <p:cNvPr id="4" name="Image 2" descr="preencoded.png"/>
          <p:cNvPicPr>
            <a:picLocks noChangeAspect="1"/>
          </p:cNvPicPr>
          <p:nvPr/>
        </p:nvPicPr>
        <p:blipFill>
          <a:blip r:embed="rId5"/>
          <a:stretch>
            <a:fillRect/>
          </a:stretch>
        </p:blipFill>
        <p:spPr>
          <a:xfrm>
            <a:off x="793790" y="4412456"/>
            <a:ext cx="7041237" cy="10646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87015"/>
          </a:xfrm>
          <a:prstGeom prst="rect">
            <a:avLst/>
          </a:prstGeom>
        </p:spPr>
      </p:pic>
      <p:sp>
        <p:nvSpPr>
          <p:cNvPr id="3" name="Text 0"/>
          <p:cNvSpPr/>
          <p:nvPr/>
        </p:nvSpPr>
        <p:spPr>
          <a:xfrm>
            <a:off x="709374" y="3090982"/>
            <a:ext cx="9835634" cy="633413"/>
          </a:xfrm>
          <a:prstGeom prst="rect">
            <a:avLst/>
          </a:prstGeom>
          <a:noFill/>
          <a:ln/>
        </p:spPr>
        <p:txBody>
          <a:bodyPr wrap="none" lIns="0" tIns="0" rIns="0" bIns="0" rtlCol="0" anchor="t"/>
          <a:lstStyle/>
          <a:p>
            <a:pPr marL="0" indent="0" algn="l">
              <a:lnSpc>
                <a:spcPts val="4950"/>
              </a:lnSpc>
              <a:buNone/>
            </a:pPr>
            <a:r>
              <a:rPr lang="en-US" sz="3950" dirty="0">
                <a:solidFill>
                  <a:srgbClr val="4B6981"/>
                </a:solidFill>
                <a:latin typeface="Playfair Display Semi Bold" pitchFamily="34" charset="0"/>
                <a:ea typeface="Playfair Display Semi Bold" pitchFamily="34" charset="-122"/>
                <a:cs typeface="Playfair Display Semi Bold" pitchFamily="34" charset="-120"/>
              </a:rPr>
              <a:t>Divya's Module: Historical Trends Analysis</a:t>
            </a:r>
            <a:endParaRPr lang="en-US" sz="3950" dirty="0"/>
          </a:p>
        </p:txBody>
      </p:sp>
      <p:sp>
        <p:nvSpPr>
          <p:cNvPr id="4" name="Shape 1"/>
          <p:cNvSpPr/>
          <p:nvPr/>
        </p:nvSpPr>
        <p:spPr>
          <a:xfrm>
            <a:off x="709374" y="4332327"/>
            <a:ext cx="4268748" cy="2791539"/>
          </a:xfrm>
          <a:prstGeom prst="roundRect">
            <a:avLst>
              <a:gd name="adj" fmla="val 3931"/>
            </a:avLst>
          </a:prstGeom>
          <a:solidFill>
            <a:srgbClr val="FFFAF6"/>
          </a:solidFill>
          <a:ln/>
          <a:effectLst>
            <a:outerShdw dist="17780" dir="2700000" algn="bl" rotWithShape="0">
              <a:srgbClr val="E1C2C2">
                <a:alpha val="100000"/>
              </a:srgbClr>
            </a:outerShdw>
          </a:effectLst>
        </p:spPr>
        <p:txBody>
          <a:bodyPr/>
          <a:lstStyle/>
          <a:p>
            <a:endParaRPr lang="en-IN"/>
          </a:p>
        </p:txBody>
      </p:sp>
      <p:sp>
        <p:nvSpPr>
          <p:cNvPr id="5" name="Shape 2"/>
          <p:cNvSpPr/>
          <p:nvPr/>
        </p:nvSpPr>
        <p:spPr>
          <a:xfrm>
            <a:off x="709374" y="4309467"/>
            <a:ext cx="4268748" cy="91440"/>
          </a:xfrm>
          <a:prstGeom prst="roundRect">
            <a:avLst>
              <a:gd name="adj" fmla="val 93103"/>
            </a:avLst>
          </a:prstGeom>
          <a:solidFill>
            <a:srgbClr val="E1C2C2"/>
          </a:solidFill>
          <a:ln/>
        </p:spPr>
        <p:txBody>
          <a:bodyPr/>
          <a:lstStyle/>
          <a:p>
            <a:endParaRPr lang="en-IN"/>
          </a:p>
        </p:txBody>
      </p:sp>
      <p:sp>
        <p:nvSpPr>
          <p:cNvPr id="6" name="Shape 3"/>
          <p:cNvSpPr/>
          <p:nvPr/>
        </p:nvSpPr>
        <p:spPr>
          <a:xfrm>
            <a:off x="2539663" y="4028361"/>
            <a:ext cx="608052" cy="608052"/>
          </a:xfrm>
          <a:prstGeom prst="roundRect">
            <a:avLst>
              <a:gd name="adj" fmla="val 150382"/>
            </a:avLst>
          </a:prstGeom>
          <a:solidFill>
            <a:srgbClr val="E1C2C2">
              <a:alpha val="50000"/>
            </a:srgbClr>
          </a:solidFill>
          <a:ln/>
        </p:spPr>
        <p:txBody>
          <a:bodyPr/>
          <a:lstStyle/>
          <a:p>
            <a:endParaRPr lang="en-IN"/>
          </a:p>
        </p:txBody>
      </p:sp>
      <p:sp>
        <p:nvSpPr>
          <p:cNvPr id="7" name="Text 4"/>
          <p:cNvSpPr/>
          <p:nvPr/>
        </p:nvSpPr>
        <p:spPr>
          <a:xfrm>
            <a:off x="2722066" y="4180403"/>
            <a:ext cx="243126" cy="303967"/>
          </a:xfrm>
          <a:prstGeom prst="rect">
            <a:avLst/>
          </a:prstGeom>
          <a:noFill/>
          <a:ln/>
        </p:spPr>
        <p:txBody>
          <a:bodyPr wrap="none" lIns="0" tIns="0" rIns="0" bIns="0" rtlCol="0" anchor="t"/>
          <a:lstStyle/>
          <a:p>
            <a:pPr marL="0" indent="0" algn="l">
              <a:lnSpc>
                <a:spcPts val="3050"/>
              </a:lnSpc>
              <a:buNone/>
            </a:pPr>
            <a:r>
              <a:rPr lang="en-US" sz="1900" dirty="0">
                <a:solidFill>
                  <a:srgbClr val="000000"/>
                </a:solidFill>
                <a:latin typeface="Playfair Display Semi Bold" pitchFamily="34" charset="0"/>
                <a:ea typeface="Playfair Display Semi Bold" pitchFamily="34" charset="-122"/>
                <a:cs typeface="Playfair Display Semi Bold" pitchFamily="34" charset="-120"/>
              </a:rPr>
              <a:t>1</a:t>
            </a:r>
            <a:endParaRPr lang="en-US" sz="1900" dirty="0"/>
          </a:p>
        </p:txBody>
      </p:sp>
      <p:sp>
        <p:nvSpPr>
          <p:cNvPr id="8" name="Text 5"/>
          <p:cNvSpPr/>
          <p:nvPr/>
        </p:nvSpPr>
        <p:spPr>
          <a:xfrm>
            <a:off x="934879" y="4839057"/>
            <a:ext cx="2533650" cy="316706"/>
          </a:xfrm>
          <a:prstGeom prst="rect">
            <a:avLst/>
          </a:prstGeom>
          <a:noFill/>
          <a:ln/>
        </p:spPr>
        <p:txBody>
          <a:bodyPr wrap="none" lIns="0" tIns="0" rIns="0" bIns="0" rtlCol="0" anchor="t"/>
          <a:lstStyle/>
          <a:p>
            <a:pPr marL="0" indent="0" algn="l">
              <a:lnSpc>
                <a:spcPts val="2450"/>
              </a:lnSpc>
              <a:buNone/>
            </a:pPr>
            <a:r>
              <a:rPr lang="en-US" sz="1950" dirty="0">
                <a:solidFill>
                  <a:srgbClr val="6F655D"/>
                </a:solidFill>
                <a:latin typeface="Playfair Display Semi Bold" pitchFamily="34" charset="0"/>
                <a:ea typeface="Playfair Display Semi Bold" pitchFamily="34" charset="-122"/>
                <a:cs typeface="Playfair Display Semi Bold" pitchFamily="34" charset="-120"/>
              </a:rPr>
              <a:t>Vote Share Evolution</a:t>
            </a:r>
            <a:endParaRPr lang="en-US" sz="1950" dirty="0"/>
          </a:p>
        </p:txBody>
      </p:sp>
      <p:sp>
        <p:nvSpPr>
          <p:cNvPr id="9" name="Text 6"/>
          <p:cNvSpPr/>
          <p:nvPr/>
        </p:nvSpPr>
        <p:spPr>
          <a:xfrm>
            <a:off x="934879" y="5277326"/>
            <a:ext cx="3817739" cy="1296829"/>
          </a:xfrm>
          <a:prstGeom prst="rect">
            <a:avLst/>
          </a:prstGeom>
          <a:noFill/>
          <a:ln/>
        </p:spPr>
        <p:txBody>
          <a:bodyPr wrap="square" lIns="0" tIns="0" rIns="0" bIns="0" rtlCol="0" anchor="t"/>
          <a:lstStyle/>
          <a:p>
            <a:pPr marL="0" indent="0" algn="l">
              <a:lnSpc>
                <a:spcPts val="2550"/>
              </a:lnSpc>
              <a:buNone/>
            </a:pPr>
            <a:r>
              <a:rPr lang="en-US" sz="1550" dirty="0">
                <a:solidFill>
                  <a:srgbClr val="6F655D"/>
                </a:solidFill>
                <a:latin typeface="Public Sans" pitchFamily="34" charset="0"/>
                <a:ea typeface="Public Sans" pitchFamily="34" charset="-122"/>
                <a:cs typeface="Public Sans" pitchFamily="34" charset="-120"/>
              </a:rPr>
              <a:t>Interactive line chart tracking vote share changes across multiple election years, revealing long-term party performance patterns</a:t>
            </a:r>
            <a:endParaRPr lang="en-US" sz="1550" dirty="0"/>
          </a:p>
        </p:txBody>
      </p:sp>
      <p:sp>
        <p:nvSpPr>
          <p:cNvPr id="10" name="Shape 7"/>
          <p:cNvSpPr/>
          <p:nvPr/>
        </p:nvSpPr>
        <p:spPr>
          <a:xfrm>
            <a:off x="5180767" y="4332327"/>
            <a:ext cx="4268748" cy="2791539"/>
          </a:xfrm>
          <a:prstGeom prst="roundRect">
            <a:avLst>
              <a:gd name="adj" fmla="val 3931"/>
            </a:avLst>
          </a:prstGeom>
          <a:solidFill>
            <a:srgbClr val="FFFAF6"/>
          </a:solidFill>
          <a:ln/>
          <a:effectLst>
            <a:outerShdw dist="17780" dir="2700000" algn="bl" rotWithShape="0">
              <a:srgbClr val="CCC4EC">
                <a:alpha val="100000"/>
              </a:srgbClr>
            </a:outerShdw>
          </a:effectLst>
        </p:spPr>
        <p:txBody>
          <a:bodyPr/>
          <a:lstStyle/>
          <a:p>
            <a:endParaRPr lang="en-IN"/>
          </a:p>
        </p:txBody>
      </p:sp>
      <p:sp>
        <p:nvSpPr>
          <p:cNvPr id="11" name="Shape 8"/>
          <p:cNvSpPr/>
          <p:nvPr/>
        </p:nvSpPr>
        <p:spPr>
          <a:xfrm>
            <a:off x="5180767" y="4309467"/>
            <a:ext cx="4268748" cy="91440"/>
          </a:xfrm>
          <a:prstGeom prst="roundRect">
            <a:avLst>
              <a:gd name="adj" fmla="val 93103"/>
            </a:avLst>
          </a:prstGeom>
          <a:solidFill>
            <a:srgbClr val="CCC4EC"/>
          </a:solidFill>
          <a:ln/>
        </p:spPr>
        <p:txBody>
          <a:bodyPr/>
          <a:lstStyle/>
          <a:p>
            <a:endParaRPr lang="en-IN"/>
          </a:p>
        </p:txBody>
      </p:sp>
      <p:sp>
        <p:nvSpPr>
          <p:cNvPr id="12" name="Shape 9"/>
          <p:cNvSpPr/>
          <p:nvPr/>
        </p:nvSpPr>
        <p:spPr>
          <a:xfrm>
            <a:off x="7011055" y="4028361"/>
            <a:ext cx="608052" cy="608052"/>
          </a:xfrm>
          <a:prstGeom prst="roundRect">
            <a:avLst>
              <a:gd name="adj" fmla="val 150382"/>
            </a:avLst>
          </a:prstGeom>
          <a:solidFill>
            <a:srgbClr val="CCC4EC">
              <a:alpha val="50000"/>
            </a:srgbClr>
          </a:solidFill>
          <a:ln/>
        </p:spPr>
        <p:txBody>
          <a:bodyPr/>
          <a:lstStyle/>
          <a:p>
            <a:endParaRPr lang="en-IN"/>
          </a:p>
        </p:txBody>
      </p:sp>
      <p:sp>
        <p:nvSpPr>
          <p:cNvPr id="13" name="Text 10"/>
          <p:cNvSpPr/>
          <p:nvPr/>
        </p:nvSpPr>
        <p:spPr>
          <a:xfrm>
            <a:off x="7193459" y="4180403"/>
            <a:ext cx="243126" cy="303967"/>
          </a:xfrm>
          <a:prstGeom prst="rect">
            <a:avLst/>
          </a:prstGeom>
          <a:noFill/>
          <a:ln/>
        </p:spPr>
        <p:txBody>
          <a:bodyPr wrap="none" lIns="0" tIns="0" rIns="0" bIns="0" rtlCol="0" anchor="t"/>
          <a:lstStyle/>
          <a:p>
            <a:pPr marL="0" indent="0" algn="l">
              <a:lnSpc>
                <a:spcPts val="3050"/>
              </a:lnSpc>
              <a:buNone/>
            </a:pPr>
            <a:r>
              <a:rPr lang="en-US" sz="1900" dirty="0">
                <a:solidFill>
                  <a:srgbClr val="000000"/>
                </a:solidFill>
                <a:latin typeface="Playfair Display Semi Bold" pitchFamily="34" charset="0"/>
                <a:ea typeface="Playfair Display Semi Bold" pitchFamily="34" charset="-122"/>
                <a:cs typeface="Playfair Display Semi Bold" pitchFamily="34" charset="-120"/>
              </a:rPr>
              <a:t>2</a:t>
            </a:r>
            <a:endParaRPr lang="en-US" sz="1900" dirty="0"/>
          </a:p>
        </p:txBody>
      </p:sp>
      <p:sp>
        <p:nvSpPr>
          <p:cNvPr id="14" name="Text 11"/>
          <p:cNvSpPr/>
          <p:nvPr/>
        </p:nvSpPr>
        <p:spPr>
          <a:xfrm>
            <a:off x="5406271" y="4839057"/>
            <a:ext cx="2533650" cy="316706"/>
          </a:xfrm>
          <a:prstGeom prst="rect">
            <a:avLst/>
          </a:prstGeom>
          <a:noFill/>
          <a:ln/>
        </p:spPr>
        <p:txBody>
          <a:bodyPr wrap="none" lIns="0" tIns="0" rIns="0" bIns="0" rtlCol="0" anchor="t"/>
          <a:lstStyle/>
          <a:p>
            <a:pPr marL="0" indent="0" algn="l">
              <a:lnSpc>
                <a:spcPts val="2450"/>
              </a:lnSpc>
              <a:buNone/>
            </a:pPr>
            <a:r>
              <a:rPr lang="en-US" sz="1950" dirty="0">
                <a:solidFill>
                  <a:srgbClr val="6F655D"/>
                </a:solidFill>
                <a:latin typeface="Playfair Display Semi Bold" pitchFamily="34" charset="0"/>
                <a:ea typeface="Playfair Display Semi Bold" pitchFamily="34" charset="-122"/>
                <a:cs typeface="Playfair Display Semi Bold" pitchFamily="34" charset="-120"/>
              </a:rPr>
              <a:t>Turnout Trends</a:t>
            </a:r>
            <a:endParaRPr lang="en-US" sz="1950" dirty="0"/>
          </a:p>
        </p:txBody>
      </p:sp>
      <p:sp>
        <p:nvSpPr>
          <p:cNvPr id="15" name="Text 12"/>
          <p:cNvSpPr/>
          <p:nvPr/>
        </p:nvSpPr>
        <p:spPr>
          <a:xfrm>
            <a:off x="5406271" y="5277326"/>
            <a:ext cx="3817739" cy="1296829"/>
          </a:xfrm>
          <a:prstGeom prst="rect">
            <a:avLst/>
          </a:prstGeom>
          <a:noFill/>
          <a:ln/>
        </p:spPr>
        <p:txBody>
          <a:bodyPr wrap="square" lIns="0" tIns="0" rIns="0" bIns="0" rtlCol="0" anchor="t"/>
          <a:lstStyle/>
          <a:p>
            <a:pPr marL="0" indent="0" algn="l">
              <a:lnSpc>
                <a:spcPts val="2550"/>
              </a:lnSpc>
              <a:buNone/>
            </a:pPr>
            <a:r>
              <a:rPr lang="en-US" sz="1550" dirty="0">
                <a:solidFill>
                  <a:srgbClr val="6F655D"/>
                </a:solidFill>
                <a:latin typeface="Public Sans" pitchFamily="34" charset="0"/>
                <a:ea typeface="Public Sans" pitchFamily="34" charset="-122"/>
                <a:cs typeface="Public Sans" pitchFamily="34" charset="-120"/>
              </a:rPr>
              <a:t>Bar chart visualisation displaying voter turnout percentages by year, identifying engagement patterns and participation fluctuations</a:t>
            </a:r>
            <a:endParaRPr lang="en-US" sz="1550" dirty="0"/>
          </a:p>
        </p:txBody>
      </p:sp>
      <p:sp>
        <p:nvSpPr>
          <p:cNvPr id="16" name="Shape 13"/>
          <p:cNvSpPr/>
          <p:nvPr/>
        </p:nvSpPr>
        <p:spPr>
          <a:xfrm>
            <a:off x="9652159" y="4332327"/>
            <a:ext cx="4268748" cy="2791539"/>
          </a:xfrm>
          <a:prstGeom prst="roundRect">
            <a:avLst>
              <a:gd name="adj" fmla="val 3931"/>
            </a:avLst>
          </a:prstGeom>
          <a:solidFill>
            <a:srgbClr val="FFFAF6"/>
          </a:solidFill>
          <a:ln/>
          <a:effectLst>
            <a:outerShdw dist="17780" dir="2700000" algn="bl" rotWithShape="0">
              <a:srgbClr val="B4DAE4">
                <a:alpha val="100000"/>
              </a:srgbClr>
            </a:outerShdw>
          </a:effectLst>
        </p:spPr>
        <p:txBody>
          <a:bodyPr/>
          <a:lstStyle/>
          <a:p>
            <a:endParaRPr lang="en-IN"/>
          </a:p>
        </p:txBody>
      </p:sp>
      <p:sp>
        <p:nvSpPr>
          <p:cNvPr id="17" name="Shape 14"/>
          <p:cNvSpPr/>
          <p:nvPr/>
        </p:nvSpPr>
        <p:spPr>
          <a:xfrm>
            <a:off x="9652159" y="4309467"/>
            <a:ext cx="4268748" cy="91440"/>
          </a:xfrm>
          <a:prstGeom prst="roundRect">
            <a:avLst>
              <a:gd name="adj" fmla="val 93103"/>
            </a:avLst>
          </a:prstGeom>
          <a:solidFill>
            <a:srgbClr val="B4DAE4"/>
          </a:solidFill>
          <a:ln/>
        </p:spPr>
        <p:txBody>
          <a:bodyPr/>
          <a:lstStyle/>
          <a:p>
            <a:endParaRPr lang="en-IN"/>
          </a:p>
        </p:txBody>
      </p:sp>
      <p:sp>
        <p:nvSpPr>
          <p:cNvPr id="18" name="Shape 15"/>
          <p:cNvSpPr/>
          <p:nvPr/>
        </p:nvSpPr>
        <p:spPr>
          <a:xfrm>
            <a:off x="11482447" y="4028361"/>
            <a:ext cx="608052" cy="608052"/>
          </a:xfrm>
          <a:prstGeom prst="roundRect">
            <a:avLst>
              <a:gd name="adj" fmla="val 150382"/>
            </a:avLst>
          </a:prstGeom>
          <a:solidFill>
            <a:srgbClr val="B4DAE4">
              <a:alpha val="50000"/>
            </a:srgbClr>
          </a:solidFill>
          <a:ln/>
        </p:spPr>
        <p:txBody>
          <a:bodyPr/>
          <a:lstStyle/>
          <a:p>
            <a:endParaRPr lang="en-IN"/>
          </a:p>
        </p:txBody>
      </p:sp>
      <p:sp>
        <p:nvSpPr>
          <p:cNvPr id="19" name="Text 16"/>
          <p:cNvSpPr/>
          <p:nvPr/>
        </p:nvSpPr>
        <p:spPr>
          <a:xfrm>
            <a:off x="11664851" y="4180403"/>
            <a:ext cx="243126" cy="303967"/>
          </a:xfrm>
          <a:prstGeom prst="rect">
            <a:avLst/>
          </a:prstGeom>
          <a:noFill/>
          <a:ln/>
        </p:spPr>
        <p:txBody>
          <a:bodyPr wrap="none" lIns="0" tIns="0" rIns="0" bIns="0" rtlCol="0" anchor="t"/>
          <a:lstStyle/>
          <a:p>
            <a:pPr marL="0" indent="0" algn="l">
              <a:lnSpc>
                <a:spcPts val="3050"/>
              </a:lnSpc>
              <a:buNone/>
            </a:pPr>
            <a:r>
              <a:rPr lang="en-US" sz="1900" dirty="0">
                <a:solidFill>
                  <a:srgbClr val="000000"/>
                </a:solidFill>
                <a:latin typeface="Playfair Display Semi Bold" pitchFamily="34" charset="0"/>
                <a:ea typeface="Playfair Display Semi Bold" pitchFamily="34" charset="-122"/>
                <a:cs typeface="Playfair Display Semi Bold" pitchFamily="34" charset="-120"/>
              </a:rPr>
              <a:t>3</a:t>
            </a:r>
            <a:endParaRPr lang="en-US" sz="1900" dirty="0"/>
          </a:p>
        </p:txBody>
      </p:sp>
      <p:sp>
        <p:nvSpPr>
          <p:cNvPr id="20" name="Text 17"/>
          <p:cNvSpPr/>
          <p:nvPr/>
        </p:nvSpPr>
        <p:spPr>
          <a:xfrm>
            <a:off x="9877663" y="4839057"/>
            <a:ext cx="2533650" cy="316706"/>
          </a:xfrm>
          <a:prstGeom prst="rect">
            <a:avLst/>
          </a:prstGeom>
          <a:noFill/>
          <a:ln/>
        </p:spPr>
        <p:txBody>
          <a:bodyPr wrap="none" lIns="0" tIns="0" rIns="0" bIns="0" rtlCol="0" anchor="t"/>
          <a:lstStyle/>
          <a:p>
            <a:pPr marL="0" indent="0" algn="l">
              <a:lnSpc>
                <a:spcPts val="2450"/>
              </a:lnSpc>
              <a:buNone/>
            </a:pPr>
            <a:r>
              <a:rPr lang="en-US" sz="1950" dirty="0">
                <a:solidFill>
                  <a:srgbClr val="6F655D"/>
                </a:solidFill>
                <a:latin typeface="Playfair Display Semi Bold" pitchFamily="34" charset="0"/>
                <a:ea typeface="Playfair Display Semi Bold" pitchFamily="34" charset="-122"/>
                <a:cs typeface="Playfair Display Semi Bold" pitchFamily="34" charset="-120"/>
              </a:rPr>
              <a:t>Swing Constituencies</a:t>
            </a:r>
            <a:endParaRPr lang="en-US" sz="1950" dirty="0"/>
          </a:p>
        </p:txBody>
      </p:sp>
      <p:sp>
        <p:nvSpPr>
          <p:cNvPr id="21" name="Text 18"/>
          <p:cNvSpPr/>
          <p:nvPr/>
        </p:nvSpPr>
        <p:spPr>
          <a:xfrm>
            <a:off x="9877663" y="5277326"/>
            <a:ext cx="3817739" cy="1621036"/>
          </a:xfrm>
          <a:prstGeom prst="rect">
            <a:avLst/>
          </a:prstGeom>
          <a:noFill/>
          <a:ln/>
        </p:spPr>
        <p:txBody>
          <a:bodyPr wrap="square" lIns="0" tIns="0" rIns="0" bIns="0" rtlCol="0" anchor="t"/>
          <a:lstStyle/>
          <a:p>
            <a:pPr marL="0" indent="0" algn="l">
              <a:lnSpc>
                <a:spcPts val="2550"/>
              </a:lnSpc>
              <a:buNone/>
            </a:pPr>
            <a:r>
              <a:rPr lang="en-US" sz="1550" dirty="0">
                <a:solidFill>
                  <a:srgbClr val="6F655D"/>
                </a:solidFill>
                <a:latin typeface="Public Sans" pitchFamily="34" charset="0"/>
                <a:ea typeface="Public Sans" pitchFamily="34" charset="-122"/>
                <a:cs typeface="Public Sans" pitchFamily="34" charset="-120"/>
              </a:rPr>
              <a:t>Conditional formatting highlights constituencies with significant vote swings, helping analysts spot competitive regions and shifting voter sentiment</a:t>
            </a:r>
            <a:endParaRPr lang="en-US" sz="1550" dirty="0"/>
          </a:p>
        </p:txBody>
      </p:sp>
      <p:sp>
        <p:nvSpPr>
          <p:cNvPr id="22" name="Text 19"/>
          <p:cNvSpPr/>
          <p:nvPr/>
        </p:nvSpPr>
        <p:spPr>
          <a:xfrm>
            <a:off x="709374" y="7351871"/>
            <a:ext cx="13211651" cy="324207"/>
          </a:xfrm>
          <a:prstGeom prst="rect">
            <a:avLst/>
          </a:prstGeom>
          <a:noFill/>
          <a:ln/>
        </p:spPr>
        <p:txBody>
          <a:bodyPr wrap="none" lIns="0" tIns="0" rIns="0" bIns="0" rtlCol="0" anchor="t"/>
          <a:lstStyle/>
          <a:p>
            <a:pPr marL="0" indent="0" algn="l">
              <a:lnSpc>
                <a:spcPts val="2550"/>
              </a:lnSpc>
              <a:buNone/>
            </a:pPr>
            <a:r>
              <a:rPr lang="en-US" sz="1550" dirty="0">
                <a:solidFill>
                  <a:srgbClr val="6F655D"/>
                </a:solidFill>
                <a:latin typeface="Public Sans" pitchFamily="34" charset="0"/>
                <a:ea typeface="Public Sans" pitchFamily="34" charset="-122"/>
                <a:cs typeface="Public Sans" pitchFamily="34" charset="-120"/>
              </a:rPr>
              <a:t>This comprehensive historical analysis forms the left section of the dashboard and delivers Milestone 2 requirements.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118723"/>
          </a:xfrm>
          <a:prstGeom prst="rect">
            <a:avLst/>
          </a:prstGeom>
        </p:spPr>
      </p:pic>
      <p:pic>
        <p:nvPicPr>
          <p:cNvPr id="3" name="Image 1" descr="preencoded.png"/>
          <p:cNvPicPr>
            <a:picLocks noChangeAspect="1"/>
          </p:cNvPicPr>
          <p:nvPr/>
        </p:nvPicPr>
        <p:blipFill>
          <a:blip r:embed="rId4"/>
          <a:stretch>
            <a:fillRect/>
          </a:stretch>
        </p:blipFill>
        <p:spPr>
          <a:xfrm>
            <a:off x="2606873" y="3751183"/>
            <a:ext cx="9416534" cy="35623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893493"/>
          </a:xfrm>
          <a:prstGeom prst="rect">
            <a:avLst/>
          </a:prstGeom>
        </p:spPr>
      </p:pic>
      <p:sp>
        <p:nvSpPr>
          <p:cNvPr id="3" name="Text 0"/>
          <p:cNvSpPr/>
          <p:nvPr/>
        </p:nvSpPr>
        <p:spPr>
          <a:xfrm>
            <a:off x="721638" y="566976"/>
            <a:ext cx="8217456" cy="644366"/>
          </a:xfrm>
          <a:prstGeom prst="rect">
            <a:avLst/>
          </a:prstGeom>
          <a:noFill/>
          <a:ln/>
        </p:spPr>
        <p:txBody>
          <a:bodyPr wrap="none" lIns="0" tIns="0" rIns="0" bIns="0" rtlCol="0" anchor="t"/>
          <a:lstStyle/>
          <a:p>
            <a:pPr marL="0" indent="0" algn="l">
              <a:lnSpc>
                <a:spcPts val="5050"/>
              </a:lnSpc>
              <a:buNone/>
            </a:pPr>
            <a:r>
              <a:rPr lang="en-US" sz="4050" dirty="0">
                <a:solidFill>
                  <a:srgbClr val="4B6981"/>
                </a:solidFill>
                <a:latin typeface="Playfair Display Semi Bold" pitchFamily="34" charset="0"/>
                <a:ea typeface="Playfair Display Semi Bold" pitchFamily="34" charset="-122"/>
                <a:cs typeface="Playfair Display Semi Bold" pitchFamily="34" charset="-120"/>
              </a:rPr>
              <a:t>Anjali's Module: Real-Time Results</a:t>
            </a:r>
            <a:endParaRPr lang="en-US" sz="4050" dirty="0"/>
          </a:p>
        </p:txBody>
      </p:sp>
      <p:sp>
        <p:nvSpPr>
          <p:cNvPr id="4" name="Text 1"/>
          <p:cNvSpPr/>
          <p:nvPr/>
        </p:nvSpPr>
        <p:spPr>
          <a:xfrm>
            <a:off x="721638" y="1726644"/>
            <a:ext cx="3166586" cy="386596"/>
          </a:xfrm>
          <a:prstGeom prst="rect">
            <a:avLst/>
          </a:prstGeom>
          <a:noFill/>
          <a:ln/>
        </p:spPr>
        <p:txBody>
          <a:bodyPr wrap="none" lIns="0" tIns="0" rIns="0" bIns="0" rtlCol="0" anchor="t"/>
          <a:lstStyle/>
          <a:p>
            <a:pPr marL="0" indent="0" algn="l">
              <a:lnSpc>
                <a:spcPts val="3000"/>
              </a:lnSpc>
              <a:buNone/>
            </a:pPr>
            <a:r>
              <a:rPr lang="en-US" sz="2400" dirty="0">
                <a:solidFill>
                  <a:srgbClr val="4B6981"/>
                </a:solidFill>
                <a:latin typeface="Playfair Display Semi Bold" pitchFamily="34" charset="0"/>
                <a:ea typeface="Playfair Display Semi Bold" pitchFamily="34" charset="-122"/>
                <a:cs typeface="Playfair Display Semi Bold" pitchFamily="34" charset="-120"/>
              </a:rPr>
              <a:t>Live Election Tracking</a:t>
            </a:r>
            <a:endParaRPr lang="en-US" sz="2400" dirty="0"/>
          </a:p>
        </p:txBody>
      </p:sp>
      <p:sp>
        <p:nvSpPr>
          <p:cNvPr id="5" name="Text 2"/>
          <p:cNvSpPr/>
          <p:nvPr/>
        </p:nvSpPr>
        <p:spPr>
          <a:xfrm>
            <a:off x="721638" y="2319338"/>
            <a:ext cx="6342102" cy="1319689"/>
          </a:xfrm>
          <a:prstGeom prst="rect">
            <a:avLst/>
          </a:prstGeom>
          <a:noFill/>
          <a:ln/>
        </p:spPr>
        <p:txBody>
          <a:bodyPr wrap="squar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The centre section delivers up-to-the-minute election results as votes are counted. Dynamic seat count cards display party-wise performance, whilst interactive vote percentage bar charts provide instant visual comparison across all competing parties.</a:t>
            </a:r>
            <a:endParaRPr lang="en-US" sz="1600" dirty="0"/>
          </a:p>
        </p:txBody>
      </p:sp>
      <p:sp>
        <p:nvSpPr>
          <p:cNvPr id="6" name="Text 3"/>
          <p:cNvSpPr/>
          <p:nvPr/>
        </p:nvSpPr>
        <p:spPr>
          <a:xfrm>
            <a:off x="721638" y="3824526"/>
            <a:ext cx="6342102" cy="989767"/>
          </a:xfrm>
          <a:prstGeom prst="rect">
            <a:avLst/>
          </a:prstGeom>
          <a:noFill/>
          <a:ln/>
        </p:spPr>
        <p:txBody>
          <a:bodyPr wrap="squar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This real-time module fulfils </a:t>
            </a:r>
            <a:r>
              <a:rPr lang="en-US" sz="1600" b="1" dirty="0">
                <a:solidFill>
                  <a:srgbClr val="B05B5C"/>
                </a:solidFill>
                <a:latin typeface="Public Sans" pitchFamily="34" charset="0"/>
                <a:ea typeface="Public Sans" pitchFamily="34" charset="-122"/>
                <a:cs typeface="Public Sans" pitchFamily="34" charset="-120"/>
              </a:rPr>
              <a:t>Milestone 3</a:t>
            </a:r>
            <a:r>
              <a:rPr lang="en-US" sz="1600" dirty="0">
                <a:solidFill>
                  <a:srgbClr val="6F655D"/>
                </a:solidFill>
                <a:latin typeface="Public Sans" pitchFamily="34" charset="0"/>
                <a:ea typeface="Public Sans" pitchFamily="34" charset="-122"/>
                <a:cs typeface="Public Sans" pitchFamily="34" charset="-120"/>
              </a:rPr>
              <a:t> and serves as the dashboard's beating heart, updating continuously as results flow in.</a:t>
            </a:r>
            <a:endParaRPr lang="en-US" sz="1600" dirty="0"/>
          </a:p>
        </p:txBody>
      </p:sp>
      <p:pic>
        <p:nvPicPr>
          <p:cNvPr id="7" name="Image 1" descr="preencoded.png"/>
          <p:cNvPicPr>
            <a:picLocks noChangeAspect="1"/>
          </p:cNvPicPr>
          <p:nvPr/>
        </p:nvPicPr>
        <p:blipFill>
          <a:blip r:embed="rId4"/>
          <a:stretch>
            <a:fillRect/>
          </a:stretch>
        </p:blipFill>
        <p:spPr>
          <a:xfrm>
            <a:off x="7574280" y="1752481"/>
            <a:ext cx="6342102" cy="634210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pic>
        <p:nvPicPr>
          <p:cNvPr id="3" name="Image 1" descr="preencoded.png"/>
          <p:cNvPicPr>
            <a:picLocks noChangeAspect="1"/>
          </p:cNvPicPr>
          <p:nvPr/>
        </p:nvPicPr>
        <p:blipFill>
          <a:blip r:embed="rId4"/>
          <a:stretch>
            <a:fillRect/>
          </a:stretch>
        </p:blipFill>
        <p:spPr>
          <a:xfrm>
            <a:off x="6280190" y="2433518"/>
            <a:ext cx="7556421" cy="336244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727</Words>
  <Application>Microsoft Office PowerPoint</Application>
  <PresentationFormat>Custom</PresentationFormat>
  <Paragraphs>88</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Playfair Display Semi Bold</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Abhishek Dass</cp:lastModifiedBy>
  <cp:revision>2</cp:revision>
  <dcterms:created xsi:type="dcterms:W3CDTF">2025-10-06T14:31:02Z</dcterms:created>
  <dcterms:modified xsi:type="dcterms:W3CDTF">2025-10-06T14:40:07Z</dcterms:modified>
</cp:coreProperties>
</file>